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6858000" cy="9144000"/>
  <p:embeddedFontLst>
    <p:embeddedFont>
      <p:font typeface="Bobby Jones" charset="1" panose="00000000000000000000"/>
      <p:regular r:id="rId35"/>
    </p:embeddedFont>
    <p:embeddedFont>
      <p:font typeface="Nourd" charset="1" panose="00000500000000000000"/>
      <p:regular r:id="rId36"/>
    </p:embeddedFont>
    <p:embeddedFont>
      <p:font typeface="Ballpoint" charset="1" panose="00000000000000000000"/>
      <p:regular r:id="rId37"/>
    </p:embeddedFont>
    <p:embeddedFont>
      <p:font typeface="AC Diary Girl" charset="1" panose="02000603000000000000"/>
      <p:regular r:id="rId38"/>
    </p:embeddedFont>
    <p:embeddedFont>
      <p:font typeface="AC Diary Girl Bold" charset="1" panose="02000603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37.png" Type="http://schemas.openxmlformats.org/officeDocument/2006/relationships/image"/><Relationship Id="rId14" Target="../media/image38.png" Type="http://schemas.openxmlformats.org/officeDocument/2006/relationships/image"/><Relationship Id="rId15" Target="../media/image39.png" Type="http://schemas.openxmlformats.org/officeDocument/2006/relationships/image"/><Relationship Id="rId16" Target="../media/image40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41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42.png" Type="http://schemas.openxmlformats.org/officeDocument/2006/relationships/image"/><Relationship Id="rId14" Target="../media/image43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44.png" Type="http://schemas.openxmlformats.org/officeDocument/2006/relationships/image"/><Relationship Id="rId12" Target="../media/image45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46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11" Target="../media/image21.png" Type="http://schemas.openxmlformats.org/officeDocument/2006/relationships/image"/><Relationship Id="rId12" Target="../media/image22.svg" Type="http://schemas.openxmlformats.org/officeDocument/2006/relationships/image"/><Relationship Id="rId13" Target="../media/image15.png" Type="http://schemas.openxmlformats.org/officeDocument/2006/relationships/image"/><Relationship Id="rId14" Target="../media/image16.svg" Type="http://schemas.openxmlformats.org/officeDocument/2006/relationships/image"/><Relationship Id="rId15" Target="../media/image47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50.png" Type="http://schemas.openxmlformats.org/officeDocument/2006/relationships/image"/><Relationship Id="rId5" Target="../media/image51.png" Type="http://schemas.openxmlformats.org/officeDocument/2006/relationships/image"/><Relationship Id="rId6" Target="../media/image52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11" Target="../media/image11.png" Type="http://schemas.openxmlformats.org/officeDocument/2006/relationships/image"/><Relationship Id="rId12" Target="../media/image12.svg" Type="http://schemas.openxmlformats.org/officeDocument/2006/relationships/image"/><Relationship Id="rId13" Target="../media/image15.png" Type="http://schemas.openxmlformats.org/officeDocument/2006/relationships/image"/><Relationship Id="rId14" Target="../media/image16.svg" Type="http://schemas.openxmlformats.org/officeDocument/2006/relationships/image"/><Relationship Id="rId15" Target="../media/image53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54.png" Type="http://schemas.openxmlformats.org/officeDocument/2006/relationships/image"/><Relationship Id="rId8" Target="../media/image55.sv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58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59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11" Target="../media/image21.png" Type="http://schemas.openxmlformats.org/officeDocument/2006/relationships/image"/><Relationship Id="rId12" Target="../media/image22.svg" Type="http://schemas.openxmlformats.org/officeDocument/2006/relationships/image"/><Relationship Id="rId13" Target="../media/image15.png" Type="http://schemas.openxmlformats.org/officeDocument/2006/relationships/image"/><Relationship Id="rId14" Target="../media/image16.svg" Type="http://schemas.openxmlformats.org/officeDocument/2006/relationships/image"/><Relationship Id="rId15" Target="../media/image60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11" Target="../media/image21.png" Type="http://schemas.openxmlformats.org/officeDocument/2006/relationships/image"/><Relationship Id="rId12" Target="../media/image22.svg" Type="http://schemas.openxmlformats.org/officeDocument/2006/relationships/image"/><Relationship Id="rId13" Target="../media/image15.png" Type="http://schemas.openxmlformats.org/officeDocument/2006/relationships/image"/><Relationship Id="rId14" Target="../media/image16.svg" Type="http://schemas.openxmlformats.org/officeDocument/2006/relationships/image"/><Relationship Id="rId15" Target="../media/image61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19.png" Type="http://schemas.openxmlformats.org/officeDocument/2006/relationships/image"/><Relationship Id="rId14" Target="../media/image20.svg" Type="http://schemas.openxmlformats.org/officeDocument/2006/relationships/image"/><Relationship Id="rId15" Target="../media/image62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jpeg" Type="http://schemas.openxmlformats.org/officeDocument/2006/relationships/image"/><Relationship Id="rId3" Target="../media/image64.png" Type="http://schemas.openxmlformats.org/officeDocument/2006/relationships/image"/><Relationship Id="rId4" Target="../media/image65.png" Type="http://schemas.openxmlformats.org/officeDocument/2006/relationships/image"/><Relationship Id="rId5" Target="../media/image66.svg" Type="http://schemas.openxmlformats.org/officeDocument/2006/relationships/image"/><Relationship Id="rId6" Target="../media/image67.png" Type="http://schemas.openxmlformats.org/officeDocument/2006/relationships/image"/><Relationship Id="rId7" Target="../media/image68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svg" Type="http://schemas.openxmlformats.org/officeDocument/2006/relationships/image"/><Relationship Id="rId2" Target="../media/image63.jpeg" Type="http://schemas.openxmlformats.org/officeDocument/2006/relationships/image"/><Relationship Id="rId3" Target="../media/image69.png" Type="http://schemas.openxmlformats.org/officeDocument/2006/relationships/image"/><Relationship Id="rId4" Target="../media/image70.png" Type="http://schemas.openxmlformats.org/officeDocument/2006/relationships/image"/><Relationship Id="rId5" Target="../media/image71.svg" Type="http://schemas.openxmlformats.org/officeDocument/2006/relationships/image"/><Relationship Id="rId6" Target="../media/image72.pn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73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jpe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svg" Type="http://schemas.openxmlformats.org/officeDocument/2006/relationships/image"/><Relationship Id="rId7" Target="../media/image79.png" Type="http://schemas.openxmlformats.org/officeDocument/2006/relationships/image"/><Relationship Id="rId8" Target="../media/image80.svg" Type="http://schemas.openxmlformats.org/officeDocument/2006/relationships/image"/><Relationship Id="rId9" Target="../media/image81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2.png" Type="http://schemas.openxmlformats.org/officeDocument/2006/relationships/image"/><Relationship Id="rId3" Target="../media/image83.png" Type="http://schemas.openxmlformats.org/officeDocument/2006/relationships/image"/><Relationship Id="rId4" Target="../media/image84.jpeg" Type="http://schemas.openxmlformats.org/officeDocument/2006/relationships/image"/><Relationship Id="rId5" Target="../media/image85.png" Type="http://schemas.openxmlformats.org/officeDocument/2006/relationships/image"/><Relationship Id="rId6" Target="../media/image86.png" Type="http://schemas.openxmlformats.org/officeDocument/2006/relationships/image"/><Relationship Id="rId7" Target="../media/image87.png" Type="http://schemas.openxmlformats.org/officeDocument/2006/relationships/image"/><Relationship Id="rId8" Target="../media/image8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11" Target="../media/image21.png" Type="http://schemas.openxmlformats.org/officeDocument/2006/relationships/image"/><Relationship Id="rId12" Target="../media/image22.svg" Type="http://schemas.openxmlformats.org/officeDocument/2006/relationships/image"/><Relationship Id="rId13" Target="../media/image15.png" Type="http://schemas.openxmlformats.org/officeDocument/2006/relationships/image"/><Relationship Id="rId14" Target="../media/image16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11" Target="../media/image11.png" Type="http://schemas.openxmlformats.org/officeDocument/2006/relationships/image"/><Relationship Id="rId12" Target="../media/image12.svg" Type="http://schemas.openxmlformats.org/officeDocument/2006/relationships/image"/><Relationship Id="rId13" Target="../media/image15.png" Type="http://schemas.openxmlformats.org/officeDocument/2006/relationships/image"/><Relationship Id="rId14" Target="../media/image16.svg" Type="http://schemas.openxmlformats.org/officeDocument/2006/relationships/image"/><Relationship Id="rId15" Target="../media/image25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30.png" Type="http://schemas.openxmlformats.org/officeDocument/2006/relationships/image"/><Relationship Id="rId12" Target="../media/image31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11" Target="../media/image21.png" Type="http://schemas.openxmlformats.org/officeDocument/2006/relationships/image"/><Relationship Id="rId12" Target="../media/image22.svg" Type="http://schemas.openxmlformats.org/officeDocument/2006/relationships/image"/><Relationship Id="rId13" Target="../media/image15.png" Type="http://schemas.openxmlformats.org/officeDocument/2006/relationships/image"/><Relationship Id="rId14" Target="../media/image16.svg" Type="http://schemas.openxmlformats.org/officeDocument/2006/relationships/image"/><Relationship Id="rId15" Target="../media/image32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11" Target="../media/image21.png" Type="http://schemas.openxmlformats.org/officeDocument/2006/relationships/image"/><Relationship Id="rId12" Target="../media/image22.svg" Type="http://schemas.openxmlformats.org/officeDocument/2006/relationships/image"/><Relationship Id="rId13" Target="../media/image15.png" Type="http://schemas.openxmlformats.org/officeDocument/2006/relationships/image"/><Relationship Id="rId14" Target="../media/image16.svg" Type="http://schemas.openxmlformats.org/officeDocument/2006/relationships/image"/><Relationship Id="rId15" Target="../media/image33.png" Type="http://schemas.openxmlformats.org/officeDocument/2006/relationships/image"/><Relationship Id="rId16" Target="../media/image34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6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8500" y="436903"/>
            <a:ext cx="17311001" cy="9413194"/>
            <a:chOff x="0" y="0"/>
            <a:chExt cx="4559276" cy="24791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59276" cy="2479195"/>
            </a:xfrm>
            <a:custGeom>
              <a:avLst/>
              <a:gdLst/>
              <a:ahLst/>
              <a:cxnLst/>
              <a:rect r="r" b="b" t="t" l="l"/>
              <a:pathLst>
                <a:path h="2479195" w="4559276">
                  <a:moveTo>
                    <a:pt x="0" y="0"/>
                  </a:moveTo>
                  <a:lnTo>
                    <a:pt x="4559276" y="0"/>
                  </a:lnTo>
                  <a:lnTo>
                    <a:pt x="4559276" y="2479195"/>
                  </a:lnTo>
                  <a:lnTo>
                    <a:pt x="0" y="2479195"/>
                  </a:lnTo>
                  <a:close/>
                </a:path>
              </a:pathLst>
            </a:custGeom>
            <a:solidFill>
              <a:srgbClr val="DC975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59276" cy="25172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10480742" y="2531339"/>
            <a:ext cx="9413194" cy="5224323"/>
          </a:xfrm>
          <a:custGeom>
            <a:avLst/>
            <a:gdLst/>
            <a:ahLst/>
            <a:cxnLst/>
            <a:rect r="r" b="b" t="t" l="l"/>
            <a:pathLst>
              <a:path h="5224323" w="9413194">
                <a:moveTo>
                  <a:pt x="0" y="0"/>
                </a:moveTo>
                <a:lnTo>
                  <a:pt x="9413194" y="0"/>
                </a:lnTo>
                <a:lnTo>
                  <a:pt x="9413194" y="5224322"/>
                </a:lnTo>
                <a:lnTo>
                  <a:pt x="0" y="5224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681575" y="6223448"/>
            <a:ext cx="1893602" cy="3260148"/>
          </a:xfrm>
          <a:custGeom>
            <a:avLst/>
            <a:gdLst/>
            <a:ahLst/>
            <a:cxnLst/>
            <a:rect r="r" b="b" t="t" l="l"/>
            <a:pathLst>
              <a:path h="3260148" w="1893602">
                <a:moveTo>
                  <a:pt x="0" y="0"/>
                </a:moveTo>
                <a:lnTo>
                  <a:pt x="1893603" y="0"/>
                </a:lnTo>
                <a:lnTo>
                  <a:pt x="1893603" y="3260148"/>
                </a:lnTo>
                <a:lnTo>
                  <a:pt x="0" y="32601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259093" y="1595611"/>
            <a:ext cx="4540407" cy="7454400"/>
          </a:xfrm>
          <a:custGeom>
            <a:avLst/>
            <a:gdLst/>
            <a:ahLst/>
            <a:cxnLst/>
            <a:rect r="r" b="b" t="t" l="l"/>
            <a:pathLst>
              <a:path h="7454400" w="4540407">
                <a:moveTo>
                  <a:pt x="0" y="0"/>
                </a:moveTo>
                <a:lnTo>
                  <a:pt x="4540407" y="0"/>
                </a:lnTo>
                <a:lnTo>
                  <a:pt x="4540407" y="7454400"/>
                </a:lnTo>
                <a:lnTo>
                  <a:pt x="0" y="7454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29050" y="1381125"/>
            <a:ext cx="10199326" cy="5635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71"/>
              </a:lnSpc>
            </a:pPr>
            <a:r>
              <a:rPr lang="en-US" sz="15453">
                <a:solidFill>
                  <a:srgbClr val="1D1D1D"/>
                </a:solidFill>
                <a:latin typeface="Bobby Jones"/>
              </a:rPr>
              <a:t>FAST TAG FRAUD DETECTION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6225" y="8249924"/>
            <a:ext cx="9775350" cy="1600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299">
                <a:solidFill>
                  <a:srgbClr val="1D1D1D"/>
                </a:solidFill>
                <a:latin typeface="Nourd"/>
              </a:rPr>
              <a:t>Become an inferencing detective today!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C2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4198" y="-1465058"/>
            <a:ext cx="20256397" cy="13698388"/>
            <a:chOff x="0" y="0"/>
            <a:chExt cx="27008529" cy="18264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08529" cy="18264518"/>
            </a:xfrm>
            <a:custGeom>
              <a:avLst/>
              <a:gdLst/>
              <a:ahLst/>
              <a:cxnLst/>
              <a:rect r="r" b="b" t="t" l="l"/>
              <a:pathLst>
                <a:path h="18264518" w="27008529">
                  <a:moveTo>
                    <a:pt x="0" y="0"/>
                  </a:moveTo>
                  <a:lnTo>
                    <a:pt x="27008529" y="0"/>
                  </a:lnTo>
                  <a:lnTo>
                    <a:pt x="27008529" y="18264518"/>
                  </a:lnTo>
                  <a:lnTo>
                    <a:pt x="0" y="18264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387301" y="868290"/>
              <a:ext cx="15609466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15609466">
                  <a:moveTo>
                    <a:pt x="0" y="0"/>
                  </a:moveTo>
                  <a:lnTo>
                    <a:pt x="15609467" y="0"/>
                  </a:lnTo>
                  <a:lnTo>
                    <a:pt x="15609467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35067" y="868290"/>
              <a:ext cx="9352234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9352234">
                  <a:moveTo>
                    <a:pt x="0" y="0"/>
                  </a:moveTo>
                  <a:lnTo>
                    <a:pt x="9352234" y="0"/>
                  </a:lnTo>
                  <a:lnTo>
                    <a:pt x="9352234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-6690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418552">
            <a:off x="-12820770" y="-1036943"/>
            <a:ext cx="22830832" cy="6378969"/>
          </a:xfrm>
          <a:custGeom>
            <a:avLst/>
            <a:gdLst/>
            <a:ahLst/>
            <a:cxnLst/>
            <a:rect r="r" b="b" t="t" l="l"/>
            <a:pathLst>
              <a:path h="6378969" w="22830832">
                <a:moveTo>
                  <a:pt x="0" y="0"/>
                </a:moveTo>
                <a:lnTo>
                  <a:pt x="22830832" y="0"/>
                </a:lnTo>
                <a:lnTo>
                  <a:pt x="22830832" y="6378969"/>
                </a:lnTo>
                <a:lnTo>
                  <a:pt x="0" y="63789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9491" b="-274138"/>
            </a:stretch>
          </a:blipFill>
        </p:spPr>
      </p:sp>
      <p:grpSp>
        <p:nvGrpSpPr>
          <p:cNvPr name="Group 7" id="7"/>
          <p:cNvGrpSpPr/>
          <p:nvPr/>
        </p:nvGrpSpPr>
        <p:grpSpPr>
          <a:xfrm rot="1418514">
            <a:off x="16062744" y="1711794"/>
            <a:ext cx="88735" cy="88735"/>
            <a:chOff x="0" y="0"/>
            <a:chExt cx="118313" cy="1183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8313" cy="118313"/>
            </a:xfrm>
            <a:custGeom>
              <a:avLst/>
              <a:gdLst/>
              <a:ahLst/>
              <a:cxnLst/>
              <a:rect r="r" b="b" t="t" l="l"/>
              <a:pathLst>
                <a:path h="118313" w="118313">
                  <a:moveTo>
                    <a:pt x="0" y="0"/>
                  </a:moveTo>
                  <a:lnTo>
                    <a:pt x="118313" y="0"/>
                  </a:lnTo>
                  <a:lnTo>
                    <a:pt x="118313" y="118313"/>
                  </a:lnTo>
                  <a:lnTo>
                    <a:pt x="0" y="118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28161" y="28161"/>
              <a:ext cx="61991" cy="6199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405182" y="0"/>
            <a:ext cx="17477635" cy="11789459"/>
          </a:xfrm>
          <a:custGeom>
            <a:avLst/>
            <a:gdLst/>
            <a:ahLst/>
            <a:cxnLst/>
            <a:rect r="r" b="b" t="t" l="l"/>
            <a:pathLst>
              <a:path h="11789459" w="17477635">
                <a:moveTo>
                  <a:pt x="0" y="0"/>
                </a:moveTo>
                <a:lnTo>
                  <a:pt x="17477636" y="0"/>
                </a:lnTo>
                <a:lnTo>
                  <a:pt x="17477636" y="11789459"/>
                </a:lnTo>
                <a:lnTo>
                  <a:pt x="0" y="117894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004413" y="-879239"/>
            <a:ext cx="1444393" cy="1758477"/>
            <a:chOff x="0" y="0"/>
            <a:chExt cx="1925857" cy="234463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194737" y="1908246"/>
              <a:ext cx="366078" cy="366078"/>
            </a:xfrm>
            <a:custGeom>
              <a:avLst/>
              <a:gdLst/>
              <a:ahLst/>
              <a:cxnLst/>
              <a:rect r="r" b="b" t="t" l="l"/>
              <a:pathLst>
                <a:path h="366078" w="366078">
                  <a:moveTo>
                    <a:pt x="0" y="0"/>
                  </a:moveTo>
                  <a:lnTo>
                    <a:pt x="366078" y="0"/>
                  </a:lnTo>
                  <a:lnTo>
                    <a:pt x="366078" y="366078"/>
                  </a:lnTo>
                  <a:lnTo>
                    <a:pt x="0" y="366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1281872" y="1995381"/>
              <a:ext cx="191808" cy="191808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-1364219">
              <a:off x="342599" y="161182"/>
              <a:ext cx="1240658" cy="2022273"/>
            </a:xfrm>
            <a:custGeom>
              <a:avLst/>
              <a:gdLst/>
              <a:ahLst/>
              <a:cxnLst/>
              <a:rect r="r" b="b" t="t" l="l"/>
              <a:pathLst>
                <a:path h="2022273" w="1240658">
                  <a:moveTo>
                    <a:pt x="0" y="0"/>
                  </a:moveTo>
                  <a:lnTo>
                    <a:pt x="1240659" y="0"/>
                  </a:lnTo>
                  <a:lnTo>
                    <a:pt x="1240659" y="2022273"/>
                  </a:lnTo>
                  <a:lnTo>
                    <a:pt x="0" y="2022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6029999" y="1620000"/>
            <a:ext cx="11163501" cy="973304"/>
          </a:xfrm>
          <a:custGeom>
            <a:avLst/>
            <a:gdLst/>
            <a:ahLst/>
            <a:cxnLst/>
            <a:rect r="r" b="b" t="t" l="l"/>
            <a:pathLst>
              <a:path h="973304" w="11163501">
                <a:moveTo>
                  <a:pt x="0" y="0"/>
                </a:moveTo>
                <a:lnTo>
                  <a:pt x="11163501" y="0"/>
                </a:lnTo>
                <a:lnTo>
                  <a:pt x="11163501" y="973304"/>
                </a:lnTo>
                <a:lnTo>
                  <a:pt x="0" y="97330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656377" y="3950478"/>
            <a:ext cx="7513440" cy="5979075"/>
          </a:xfrm>
          <a:custGeom>
            <a:avLst/>
            <a:gdLst/>
            <a:ahLst/>
            <a:cxnLst/>
            <a:rect r="r" b="b" t="t" l="l"/>
            <a:pathLst>
              <a:path h="5979075" w="7513440">
                <a:moveTo>
                  <a:pt x="0" y="0"/>
                </a:moveTo>
                <a:lnTo>
                  <a:pt x="7513440" y="0"/>
                </a:lnTo>
                <a:lnTo>
                  <a:pt x="7513440" y="5979075"/>
                </a:lnTo>
                <a:lnTo>
                  <a:pt x="0" y="597907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77" t="0" r="-77" b="0"/>
            </a:stretch>
          </a:blipFill>
        </p:spPr>
      </p:sp>
      <p:sp>
        <p:nvSpPr>
          <p:cNvPr name="AutoShape 21" id="21"/>
          <p:cNvSpPr/>
          <p:nvPr/>
        </p:nvSpPr>
        <p:spPr>
          <a:xfrm>
            <a:off x="2234370" y="4336977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22" id="22"/>
          <p:cNvSpPr/>
          <p:nvPr/>
        </p:nvSpPr>
        <p:spPr>
          <a:xfrm flipH="false" flipV="false" rot="1446945">
            <a:off x="12579246" y="3378875"/>
            <a:ext cx="3530493" cy="1878104"/>
          </a:xfrm>
          <a:custGeom>
            <a:avLst/>
            <a:gdLst/>
            <a:ahLst/>
            <a:cxnLst/>
            <a:rect r="r" b="b" t="t" l="l"/>
            <a:pathLst>
              <a:path h="1878104" w="3530493">
                <a:moveTo>
                  <a:pt x="0" y="0"/>
                </a:moveTo>
                <a:lnTo>
                  <a:pt x="3530493" y="0"/>
                </a:lnTo>
                <a:lnTo>
                  <a:pt x="3530493" y="1878103"/>
                </a:lnTo>
                <a:lnTo>
                  <a:pt x="0" y="187810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595508" y="1256487"/>
            <a:ext cx="4252068" cy="3769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2"/>
              </a:lnSpc>
              <a:spcBef>
                <a:spcPct val="0"/>
              </a:spcBef>
            </a:pPr>
            <a:r>
              <a:rPr lang="en-US" sz="3559" spc="113">
                <a:solidFill>
                  <a:srgbClr val="000000"/>
                </a:solidFill>
                <a:latin typeface="AC Diary Girl Bold"/>
              </a:rPr>
              <a:t>converting the datatype of timestamp column from object to datetime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007232" y="6114638"/>
            <a:ext cx="4252068" cy="314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2"/>
              </a:lnSpc>
              <a:spcBef>
                <a:spcPct val="0"/>
              </a:spcBef>
            </a:pPr>
            <a:r>
              <a:rPr lang="en-US" sz="3559" spc="113">
                <a:solidFill>
                  <a:srgbClr val="000000"/>
                </a:solidFill>
                <a:latin typeface="AC Diary Girl Bold"/>
              </a:rPr>
              <a:t>after converting the datatype of timestamp column to datetime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C2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4198" y="-1465058"/>
            <a:ext cx="20256397" cy="13698388"/>
            <a:chOff x="0" y="0"/>
            <a:chExt cx="27008529" cy="18264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08529" cy="18264518"/>
            </a:xfrm>
            <a:custGeom>
              <a:avLst/>
              <a:gdLst/>
              <a:ahLst/>
              <a:cxnLst/>
              <a:rect r="r" b="b" t="t" l="l"/>
              <a:pathLst>
                <a:path h="18264518" w="27008529">
                  <a:moveTo>
                    <a:pt x="0" y="0"/>
                  </a:moveTo>
                  <a:lnTo>
                    <a:pt x="27008529" y="0"/>
                  </a:lnTo>
                  <a:lnTo>
                    <a:pt x="27008529" y="18264518"/>
                  </a:lnTo>
                  <a:lnTo>
                    <a:pt x="0" y="18264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387301" y="868290"/>
              <a:ext cx="15609466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15609466">
                  <a:moveTo>
                    <a:pt x="0" y="0"/>
                  </a:moveTo>
                  <a:lnTo>
                    <a:pt x="15609467" y="0"/>
                  </a:lnTo>
                  <a:lnTo>
                    <a:pt x="15609467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35067" y="868290"/>
              <a:ext cx="9352234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9352234">
                  <a:moveTo>
                    <a:pt x="0" y="0"/>
                  </a:moveTo>
                  <a:lnTo>
                    <a:pt x="9352234" y="0"/>
                  </a:lnTo>
                  <a:lnTo>
                    <a:pt x="9352234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-6690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418552">
            <a:off x="-12820770" y="-1036943"/>
            <a:ext cx="22830832" cy="6378969"/>
          </a:xfrm>
          <a:custGeom>
            <a:avLst/>
            <a:gdLst/>
            <a:ahLst/>
            <a:cxnLst/>
            <a:rect r="r" b="b" t="t" l="l"/>
            <a:pathLst>
              <a:path h="6378969" w="22830832">
                <a:moveTo>
                  <a:pt x="0" y="0"/>
                </a:moveTo>
                <a:lnTo>
                  <a:pt x="22830832" y="0"/>
                </a:lnTo>
                <a:lnTo>
                  <a:pt x="22830832" y="6378969"/>
                </a:lnTo>
                <a:lnTo>
                  <a:pt x="0" y="63789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9491" b="-274138"/>
            </a:stretch>
          </a:blipFill>
        </p:spPr>
      </p:sp>
      <p:grpSp>
        <p:nvGrpSpPr>
          <p:cNvPr name="Group 7" id="7"/>
          <p:cNvGrpSpPr/>
          <p:nvPr/>
        </p:nvGrpSpPr>
        <p:grpSpPr>
          <a:xfrm rot="1418514">
            <a:off x="16062744" y="1711794"/>
            <a:ext cx="88735" cy="88735"/>
            <a:chOff x="0" y="0"/>
            <a:chExt cx="118313" cy="1183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8313" cy="118313"/>
            </a:xfrm>
            <a:custGeom>
              <a:avLst/>
              <a:gdLst/>
              <a:ahLst/>
              <a:cxnLst/>
              <a:rect r="r" b="b" t="t" l="l"/>
              <a:pathLst>
                <a:path h="118313" w="118313">
                  <a:moveTo>
                    <a:pt x="0" y="0"/>
                  </a:moveTo>
                  <a:lnTo>
                    <a:pt x="118313" y="0"/>
                  </a:lnTo>
                  <a:lnTo>
                    <a:pt x="118313" y="118313"/>
                  </a:lnTo>
                  <a:lnTo>
                    <a:pt x="0" y="118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28161" y="28161"/>
              <a:ext cx="61991" cy="6199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405182" y="0"/>
            <a:ext cx="17477635" cy="11789459"/>
          </a:xfrm>
          <a:custGeom>
            <a:avLst/>
            <a:gdLst/>
            <a:ahLst/>
            <a:cxnLst/>
            <a:rect r="r" b="b" t="t" l="l"/>
            <a:pathLst>
              <a:path h="11789459" w="17477635">
                <a:moveTo>
                  <a:pt x="0" y="0"/>
                </a:moveTo>
                <a:lnTo>
                  <a:pt x="17477636" y="0"/>
                </a:lnTo>
                <a:lnTo>
                  <a:pt x="17477636" y="11789459"/>
                </a:lnTo>
                <a:lnTo>
                  <a:pt x="0" y="117894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004413" y="-879239"/>
            <a:ext cx="1444393" cy="1758477"/>
            <a:chOff x="0" y="0"/>
            <a:chExt cx="1925857" cy="234463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194737" y="1908246"/>
              <a:ext cx="366078" cy="366078"/>
            </a:xfrm>
            <a:custGeom>
              <a:avLst/>
              <a:gdLst/>
              <a:ahLst/>
              <a:cxnLst/>
              <a:rect r="r" b="b" t="t" l="l"/>
              <a:pathLst>
                <a:path h="366078" w="366078">
                  <a:moveTo>
                    <a:pt x="0" y="0"/>
                  </a:moveTo>
                  <a:lnTo>
                    <a:pt x="366078" y="0"/>
                  </a:lnTo>
                  <a:lnTo>
                    <a:pt x="366078" y="366078"/>
                  </a:lnTo>
                  <a:lnTo>
                    <a:pt x="0" y="366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1281872" y="1995381"/>
              <a:ext cx="191808" cy="191808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-1364219">
              <a:off x="342599" y="161182"/>
              <a:ext cx="1240658" cy="2022273"/>
            </a:xfrm>
            <a:custGeom>
              <a:avLst/>
              <a:gdLst/>
              <a:ahLst/>
              <a:cxnLst/>
              <a:rect r="r" b="b" t="t" l="l"/>
              <a:pathLst>
                <a:path h="2022273" w="1240658">
                  <a:moveTo>
                    <a:pt x="0" y="0"/>
                  </a:moveTo>
                  <a:lnTo>
                    <a:pt x="1240659" y="0"/>
                  </a:lnTo>
                  <a:lnTo>
                    <a:pt x="1240659" y="2022273"/>
                  </a:lnTo>
                  <a:lnTo>
                    <a:pt x="0" y="2022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2608350" y="4914646"/>
            <a:ext cx="12248780" cy="4441514"/>
          </a:xfrm>
          <a:custGeom>
            <a:avLst/>
            <a:gdLst/>
            <a:ahLst/>
            <a:cxnLst/>
            <a:rect r="r" b="b" t="t" l="l"/>
            <a:pathLst>
              <a:path h="4441514" w="12248780">
                <a:moveTo>
                  <a:pt x="0" y="0"/>
                </a:moveTo>
                <a:lnTo>
                  <a:pt x="12248780" y="0"/>
                </a:lnTo>
                <a:lnTo>
                  <a:pt x="12248780" y="4441514"/>
                </a:lnTo>
                <a:lnTo>
                  <a:pt x="0" y="444151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170005" y="1971566"/>
            <a:ext cx="16230600" cy="85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spc="143">
                <a:solidFill>
                  <a:srgbClr val="000000"/>
                </a:solidFill>
                <a:latin typeface="Ballpoint"/>
              </a:rPr>
              <a:t>Here we will train the model on the data and evaluate the metrics of the model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70005" y="964902"/>
            <a:ext cx="7973995" cy="1097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23"/>
              </a:lnSpc>
              <a:spcBef>
                <a:spcPct val="0"/>
              </a:spcBef>
            </a:pPr>
            <a:r>
              <a:rPr lang="en-US" sz="6302" spc="201">
                <a:solidFill>
                  <a:srgbClr val="000000"/>
                </a:solidFill>
                <a:latin typeface="Bobby Jones"/>
              </a:rPr>
              <a:t>model development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70005" y="3301087"/>
            <a:ext cx="16089295" cy="781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85178" indent="-442589" lvl="1">
              <a:lnSpc>
                <a:spcPts val="5739"/>
              </a:lnSpc>
              <a:spcBef>
                <a:spcPct val="0"/>
              </a:spcBef>
              <a:buFont typeface="Arial"/>
              <a:buChar char="•"/>
            </a:pPr>
            <a:r>
              <a:rPr lang="en-US" sz="4099">
                <a:solidFill>
                  <a:srgbClr val="000000"/>
                </a:solidFill>
                <a:latin typeface="Ballpoint"/>
              </a:rPr>
              <a:t>import all the required libraries first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C2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4198" y="-1465058"/>
            <a:ext cx="20256397" cy="13698388"/>
            <a:chOff x="0" y="0"/>
            <a:chExt cx="27008529" cy="18264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08529" cy="18264518"/>
            </a:xfrm>
            <a:custGeom>
              <a:avLst/>
              <a:gdLst/>
              <a:ahLst/>
              <a:cxnLst/>
              <a:rect r="r" b="b" t="t" l="l"/>
              <a:pathLst>
                <a:path h="18264518" w="27008529">
                  <a:moveTo>
                    <a:pt x="0" y="0"/>
                  </a:moveTo>
                  <a:lnTo>
                    <a:pt x="27008529" y="0"/>
                  </a:lnTo>
                  <a:lnTo>
                    <a:pt x="27008529" y="18264518"/>
                  </a:lnTo>
                  <a:lnTo>
                    <a:pt x="0" y="18264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387301" y="868290"/>
              <a:ext cx="15609466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15609466">
                  <a:moveTo>
                    <a:pt x="0" y="0"/>
                  </a:moveTo>
                  <a:lnTo>
                    <a:pt x="15609467" y="0"/>
                  </a:lnTo>
                  <a:lnTo>
                    <a:pt x="15609467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35067" y="868290"/>
              <a:ext cx="9352234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9352234">
                  <a:moveTo>
                    <a:pt x="0" y="0"/>
                  </a:moveTo>
                  <a:lnTo>
                    <a:pt x="9352234" y="0"/>
                  </a:lnTo>
                  <a:lnTo>
                    <a:pt x="9352234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-6690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418552">
            <a:off x="-12820770" y="-1036943"/>
            <a:ext cx="22830832" cy="6378969"/>
          </a:xfrm>
          <a:custGeom>
            <a:avLst/>
            <a:gdLst/>
            <a:ahLst/>
            <a:cxnLst/>
            <a:rect r="r" b="b" t="t" l="l"/>
            <a:pathLst>
              <a:path h="6378969" w="22830832">
                <a:moveTo>
                  <a:pt x="0" y="0"/>
                </a:moveTo>
                <a:lnTo>
                  <a:pt x="22830832" y="0"/>
                </a:lnTo>
                <a:lnTo>
                  <a:pt x="22830832" y="6378969"/>
                </a:lnTo>
                <a:lnTo>
                  <a:pt x="0" y="63789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9491" b="-274138"/>
            </a:stretch>
          </a:blipFill>
        </p:spPr>
      </p:sp>
      <p:grpSp>
        <p:nvGrpSpPr>
          <p:cNvPr name="Group 7" id="7"/>
          <p:cNvGrpSpPr/>
          <p:nvPr/>
        </p:nvGrpSpPr>
        <p:grpSpPr>
          <a:xfrm rot="1418514">
            <a:off x="16062744" y="1711794"/>
            <a:ext cx="88735" cy="88735"/>
            <a:chOff x="0" y="0"/>
            <a:chExt cx="118313" cy="1183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8313" cy="118313"/>
            </a:xfrm>
            <a:custGeom>
              <a:avLst/>
              <a:gdLst/>
              <a:ahLst/>
              <a:cxnLst/>
              <a:rect r="r" b="b" t="t" l="l"/>
              <a:pathLst>
                <a:path h="118313" w="118313">
                  <a:moveTo>
                    <a:pt x="0" y="0"/>
                  </a:moveTo>
                  <a:lnTo>
                    <a:pt x="118313" y="0"/>
                  </a:lnTo>
                  <a:lnTo>
                    <a:pt x="118313" y="118313"/>
                  </a:lnTo>
                  <a:lnTo>
                    <a:pt x="0" y="118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28161" y="28161"/>
              <a:ext cx="61991" cy="6199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405182" y="0"/>
            <a:ext cx="17477635" cy="11789459"/>
          </a:xfrm>
          <a:custGeom>
            <a:avLst/>
            <a:gdLst/>
            <a:ahLst/>
            <a:cxnLst/>
            <a:rect r="r" b="b" t="t" l="l"/>
            <a:pathLst>
              <a:path h="11789459" w="17477635">
                <a:moveTo>
                  <a:pt x="0" y="0"/>
                </a:moveTo>
                <a:lnTo>
                  <a:pt x="17477636" y="0"/>
                </a:lnTo>
                <a:lnTo>
                  <a:pt x="17477636" y="11789459"/>
                </a:lnTo>
                <a:lnTo>
                  <a:pt x="0" y="117894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004413" y="-879239"/>
            <a:ext cx="1444393" cy="1758477"/>
            <a:chOff x="0" y="0"/>
            <a:chExt cx="1925857" cy="234463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194737" y="1908246"/>
              <a:ext cx="366078" cy="366078"/>
            </a:xfrm>
            <a:custGeom>
              <a:avLst/>
              <a:gdLst/>
              <a:ahLst/>
              <a:cxnLst/>
              <a:rect r="r" b="b" t="t" l="l"/>
              <a:pathLst>
                <a:path h="366078" w="366078">
                  <a:moveTo>
                    <a:pt x="0" y="0"/>
                  </a:moveTo>
                  <a:lnTo>
                    <a:pt x="366078" y="0"/>
                  </a:lnTo>
                  <a:lnTo>
                    <a:pt x="366078" y="366078"/>
                  </a:lnTo>
                  <a:lnTo>
                    <a:pt x="0" y="366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1281872" y="1995381"/>
              <a:ext cx="191808" cy="191808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-1364219">
              <a:off x="342599" y="161182"/>
              <a:ext cx="1240658" cy="2022273"/>
            </a:xfrm>
            <a:custGeom>
              <a:avLst/>
              <a:gdLst/>
              <a:ahLst/>
              <a:cxnLst/>
              <a:rect r="r" b="b" t="t" l="l"/>
              <a:pathLst>
                <a:path h="2022273" w="1240658">
                  <a:moveTo>
                    <a:pt x="0" y="0"/>
                  </a:moveTo>
                  <a:lnTo>
                    <a:pt x="1240659" y="0"/>
                  </a:lnTo>
                  <a:lnTo>
                    <a:pt x="1240659" y="2022273"/>
                  </a:lnTo>
                  <a:lnTo>
                    <a:pt x="0" y="2022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752709" y="5659138"/>
            <a:ext cx="9198268" cy="471183"/>
            <a:chOff x="0" y="0"/>
            <a:chExt cx="2422589" cy="12409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422589" cy="124098"/>
            </a:xfrm>
            <a:custGeom>
              <a:avLst/>
              <a:gdLst/>
              <a:ahLst/>
              <a:cxnLst/>
              <a:rect r="r" b="b" t="t" l="l"/>
              <a:pathLst>
                <a:path h="124098" w="2422589">
                  <a:moveTo>
                    <a:pt x="0" y="0"/>
                  </a:moveTo>
                  <a:lnTo>
                    <a:pt x="2422589" y="0"/>
                  </a:lnTo>
                  <a:lnTo>
                    <a:pt x="2422589" y="124098"/>
                  </a:lnTo>
                  <a:lnTo>
                    <a:pt x="0" y="124098"/>
                  </a:lnTo>
                  <a:close/>
                </a:path>
              </a:pathLst>
            </a:custGeom>
            <a:solidFill>
              <a:srgbClr val="FFDE59">
                <a:alpha val="8000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66675"/>
              <a:ext cx="2422589" cy="1907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470146" y="2105538"/>
            <a:ext cx="3636965" cy="471183"/>
            <a:chOff x="0" y="0"/>
            <a:chExt cx="957884" cy="12409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57884" cy="124098"/>
            </a:xfrm>
            <a:custGeom>
              <a:avLst/>
              <a:gdLst/>
              <a:ahLst/>
              <a:cxnLst/>
              <a:rect r="r" b="b" t="t" l="l"/>
              <a:pathLst>
                <a:path h="124098" w="957884">
                  <a:moveTo>
                    <a:pt x="0" y="0"/>
                  </a:moveTo>
                  <a:lnTo>
                    <a:pt x="957884" y="0"/>
                  </a:lnTo>
                  <a:lnTo>
                    <a:pt x="957884" y="124098"/>
                  </a:lnTo>
                  <a:lnTo>
                    <a:pt x="0" y="124098"/>
                  </a:lnTo>
                  <a:close/>
                </a:path>
              </a:pathLst>
            </a:custGeom>
            <a:solidFill>
              <a:srgbClr val="FFDE59">
                <a:alpha val="8000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66675"/>
              <a:ext cx="957884" cy="1907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524766" y="2805321"/>
            <a:ext cx="14808222" cy="2184574"/>
          </a:xfrm>
          <a:custGeom>
            <a:avLst/>
            <a:gdLst/>
            <a:ahLst/>
            <a:cxnLst/>
            <a:rect r="r" b="b" t="t" l="l"/>
            <a:pathLst>
              <a:path h="2184574" w="14808222">
                <a:moveTo>
                  <a:pt x="0" y="0"/>
                </a:moveTo>
                <a:lnTo>
                  <a:pt x="14808223" y="0"/>
                </a:lnTo>
                <a:lnTo>
                  <a:pt x="14808223" y="2184574"/>
                </a:lnTo>
                <a:lnTo>
                  <a:pt x="0" y="218457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14436" r="-15809" b="-14436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5609976" y="6358921"/>
            <a:ext cx="10116195" cy="3579895"/>
          </a:xfrm>
          <a:custGeom>
            <a:avLst/>
            <a:gdLst/>
            <a:ahLst/>
            <a:cxnLst/>
            <a:rect r="r" b="b" t="t" l="l"/>
            <a:pathLst>
              <a:path h="3579895" w="10116195">
                <a:moveTo>
                  <a:pt x="0" y="0"/>
                </a:moveTo>
                <a:lnTo>
                  <a:pt x="10116195" y="0"/>
                </a:lnTo>
                <a:lnTo>
                  <a:pt x="10116195" y="3579895"/>
                </a:lnTo>
                <a:lnTo>
                  <a:pt x="0" y="357989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-44781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179530" y="860127"/>
            <a:ext cx="7016773" cy="1201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23"/>
              </a:lnSpc>
              <a:spcBef>
                <a:spcPct val="0"/>
              </a:spcBef>
            </a:pPr>
            <a:r>
              <a:rPr lang="en-US" sz="6302" spc="201">
                <a:solidFill>
                  <a:srgbClr val="000000"/>
                </a:solidFill>
                <a:latin typeface="Ballpoint"/>
              </a:rPr>
              <a:t>Using Neural network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C2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4198" y="-1705694"/>
            <a:ext cx="20256397" cy="13698388"/>
            <a:chOff x="0" y="0"/>
            <a:chExt cx="27008529" cy="18264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08529" cy="18264518"/>
            </a:xfrm>
            <a:custGeom>
              <a:avLst/>
              <a:gdLst/>
              <a:ahLst/>
              <a:cxnLst/>
              <a:rect r="r" b="b" t="t" l="l"/>
              <a:pathLst>
                <a:path h="18264518" w="27008529">
                  <a:moveTo>
                    <a:pt x="0" y="0"/>
                  </a:moveTo>
                  <a:lnTo>
                    <a:pt x="27008529" y="0"/>
                  </a:lnTo>
                  <a:lnTo>
                    <a:pt x="27008529" y="18264518"/>
                  </a:lnTo>
                  <a:lnTo>
                    <a:pt x="0" y="18264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387301" y="868290"/>
              <a:ext cx="15609466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15609466">
                  <a:moveTo>
                    <a:pt x="0" y="0"/>
                  </a:moveTo>
                  <a:lnTo>
                    <a:pt x="15609467" y="0"/>
                  </a:lnTo>
                  <a:lnTo>
                    <a:pt x="15609467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35067" y="868290"/>
              <a:ext cx="9352234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9352234">
                  <a:moveTo>
                    <a:pt x="0" y="0"/>
                  </a:moveTo>
                  <a:lnTo>
                    <a:pt x="9352234" y="0"/>
                  </a:lnTo>
                  <a:lnTo>
                    <a:pt x="9352234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-6690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418552">
            <a:off x="-3116105" y="-837868"/>
            <a:ext cx="22830832" cy="6378969"/>
          </a:xfrm>
          <a:custGeom>
            <a:avLst/>
            <a:gdLst/>
            <a:ahLst/>
            <a:cxnLst/>
            <a:rect r="r" b="b" t="t" l="l"/>
            <a:pathLst>
              <a:path h="6378969" w="22830832">
                <a:moveTo>
                  <a:pt x="0" y="0"/>
                </a:moveTo>
                <a:lnTo>
                  <a:pt x="22830832" y="0"/>
                </a:lnTo>
                <a:lnTo>
                  <a:pt x="22830832" y="6378969"/>
                </a:lnTo>
                <a:lnTo>
                  <a:pt x="0" y="63789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9491" b="-274138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96436" y="376724"/>
            <a:ext cx="17820559" cy="11922039"/>
            <a:chOff x="0" y="0"/>
            <a:chExt cx="4693481" cy="313996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693481" cy="3139961"/>
            </a:xfrm>
            <a:custGeom>
              <a:avLst/>
              <a:gdLst/>
              <a:ahLst/>
              <a:cxnLst/>
              <a:rect r="r" b="b" t="t" l="l"/>
              <a:pathLst>
                <a:path h="3139961" w="4693481">
                  <a:moveTo>
                    <a:pt x="0" y="0"/>
                  </a:moveTo>
                  <a:lnTo>
                    <a:pt x="4693481" y="0"/>
                  </a:lnTo>
                  <a:lnTo>
                    <a:pt x="4693481" y="3139961"/>
                  </a:lnTo>
                  <a:lnTo>
                    <a:pt x="0" y="3139961"/>
                  </a:lnTo>
                  <a:close/>
                </a:path>
              </a:pathLst>
            </a:custGeom>
            <a:solidFill>
              <a:srgbClr val="CBC2A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4693481" cy="3206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85991" y="822113"/>
            <a:ext cx="17116018" cy="1359574"/>
            <a:chOff x="0" y="0"/>
            <a:chExt cx="4507923" cy="35807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507923" cy="358077"/>
            </a:xfrm>
            <a:custGeom>
              <a:avLst/>
              <a:gdLst/>
              <a:ahLst/>
              <a:cxnLst/>
              <a:rect r="r" b="b" t="t" l="l"/>
              <a:pathLst>
                <a:path h="358077" w="4507923">
                  <a:moveTo>
                    <a:pt x="0" y="0"/>
                  </a:moveTo>
                  <a:lnTo>
                    <a:pt x="4507923" y="0"/>
                  </a:lnTo>
                  <a:lnTo>
                    <a:pt x="4507923" y="358077"/>
                  </a:lnTo>
                  <a:lnTo>
                    <a:pt x="0" y="358077"/>
                  </a:lnTo>
                  <a:close/>
                </a:path>
              </a:pathLst>
            </a:custGeom>
            <a:solidFill>
              <a:srgbClr val="FDF9F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4507923" cy="424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85991" y="2351617"/>
            <a:ext cx="17116018" cy="1106615"/>
            <a:chOff x="0" y="0"/>
            <a:chExt cx="4507923" cy="29145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507923" cy="291454"/>
            </a:xfrm>
            <a:custGeom>
              <a:avLst/>
              <a:gdLst/>
              <a:ahLst/>
              <a:cxnLst/>
              <a:rect r="r" b="b" t="t" l="l"/>
              <a:pathLst>
                <a:path h="291454" w="4507923">
                  <a:moveTo>
                    <a:pt x="0" y="0"/>
                  </a:moveTo>
                  <a:lnTo>
                    <a:pt x="4507923" y="0"/>
                  </a:lnTo>
                  <a:lnTo>
                    <a:pt x="4507923" y="291454"/>
                  </a:lnTo>
                  <a:lnTo>
                    <a:pt x="0" y="291454"/>
                  </a:lnTo>
                  <a:close/>
                </a:path>
              </a:pathLst>
            </a:custGeom>
            <a:solidFill>
              <a:srgbClr val="FDF9F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4507923" cy="3581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85991" y="3629682"/>
            <a:ext cx="17116018" cy="5899806"/>
            <a:chOff x="0" y="0"/>
            <a:chExt cx="4507923" cy="155385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507923" cy="1553858"/>
            </a:xfrm>
            <a:custGeom>
              <a:avLst/>
              <a:gdLst/>
              <a:ahLst/>
              <a:cxnLst/>
              <a:rect r="r" b="b" t="t" l="l"/>
              <a:pathLst>
                <a:path h="1553858" w="4507923">
                  <a:moveTo>
                    <a:pt x="0" y="0"/>
                  </a:moveTo>
                  <a:lnTo>
                    <a:pt x="4507923" y="0"/>
                  </a:lnTo>
                  <a:lnTo>
                    <a:pt x="4507923" y="1553858"/>
                  </a:lnTo>
                  <a:lnTo>
                    <a:pt x="0" y="1553858"/>
                  </a:lnTo>
                  <a:close/>
                </a:path>
              </a:pathLst>
            </a:custGeom>
            <a:solidFill>
              <a:srgbClr val="FDF9F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4507923" cy="1620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379709" y="-404047"/>
            <a:ext cx="1440666" cy="1561542"/>
            <a:chOff x="0" y="0"/>
            <a:chExt cx="1920888" cy="2082056"/>
          </a:xfrm>
        </p:grpSpPr>
        <p:sp>
          <p:nvSpPr>
            <p:cNvPr name="Freeform 20" id="20"/>
            <p:cNvSpPr/>
            <p:nvPr/>
          </p:nvSpPr>
          <p:spPr>
            <a:xfrm flipH="false" flipV="false" rot="1583709">
              <a:off x="277274" y="1616691"/>
              <a:ext cx="278634" cy="278634"/>
            </a:xfrm>
            <a:custGeom>
              <a:avLst/>
              <a:gdLst/>
              <a:ahLst/>
              <a:cxnLst/>
              <a:rect r="r" b="b" t="t" l="l"/>
              <a:pathLst>
                <a:path h="278634" w="278634">
                  <a:moveTo>
                    <a:pt x="0" y="0"/>
                  </a:moveTo>
                  <a:lnTo>
                    <a:pt x="278634" y="0"/>
                  </a:lnTo>
                  <a:lnTo>
                    <a:pt x="278634" y="278634"/>
                  </a:lnTo>
                  <a:lnTo>
                    <a:pt x="0" y="2786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1" id="21"/>
            <p:cNvGrpSpPr/>
            <p:nvPr/>
          </p:nvGrpSpPr>
          <p:grpSpPr>
            <a:xfrm rot="1583709">
              <a:off x="343596" y="1683013"/>
              <a:ext cx="145991" cy="145991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46236" lIns="46236" bIns="46236" rIns="4623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24" id="24"/>
            <p:cNvSpPr/>
            <p:nvPr/>
          </p:nvSpPr>
          <p:spPr>
            <a:xfrm flipH="true" flipV="false" rot="2127535">
              <a:off x="414776" y="151590"/>
              <a:ext cx="1091335" cy="1778877"/>
            </a:xfrm>
            <a:custGeom>
              <a:avLst/>
              <a:gdLst/>
              <a:ahLst/>
              <a:cxnLst/>
              <a:rect r="r" b="b" t="t" l="l"/>
              <a:pathLst>
                <a:path h="1778877" w="1091335">
                  <a:moveTo>
                    <a:pt x="1091336" y="0"/>
                  </a:moveTo>
                  <a:lnTo>
                    <a:pt x="0" y="0"/>
                  </a:lnTo>
                  <a:lnTo>
                    <a:pt x="0" y="1778876"/>
                  </a:lnTo>
                  <a:lnTo>
                    <a:pt x="1091336" y="1778876"/>
                  </a:lnTo>
                  <a:lnTo>
                    <a:pt x="1091336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1066231" y="1099219"/>
            <a:ext cx="12448290" cy="2181222"/>
          </a:xfrm>
          <a:custGeom>
            <a:avLst/>
            <a:gdLst/>
            <a:ahLst/>
            <a:cxnLst/>
            <a:rect r="r" b="b" t="t" l="l"/>
            <a:pathLst>
              <a:path h="2181222" w="12448290">
                <a:moveTo>
                  <a:pt x="0" y="0"/>
                </a:moveTo>
                <a:lnTo>
                  <a:pt x="12448290" y="0"/>
                </a:lnTo>
                <a:lnTo>
                  <a:pt x="12448290" y="2181222"/>
                </a:lnTo>
                <a:lnTo>
                  <a:pt x="0" y="21812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48939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5224446" y="3789396"/>
            <a:ext cx="11610632" cy="5580378"/>
          </a:xfrm>
          <a:custGeom>
            <a:avLst/>
            <a:gdLst/>
            <a:ahLst/>
            <a:cxnLst/>
            <a:rect r="r" b="b" t="t" l="l"/>
            <a:pathLst>
              <a:path h="5580378" w="11610632">
                <a:moveTo>
                  <a:pt x="0" y="0"/>
                </a:moveTo>
                <a:lnTo>
                  <a:pt x="11610631" y="0"/>
                </a:lnTo>
                <a:lnTo>
                  <a:pt x="11610631" y="5580377"/>
                </a:lnTo>
                <a:lnTo>
                  <a:pt x="0" y="558037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-30677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C2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4198" y="-1705694"/>
            <a:ext cx="20256397" cy="13698388"/>
            <a:chOff x="0" y="0"/>
            <a:chExt cx="27008529" cy="18264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08529" cy="18264518"/>
            </a:xfrm>
            <a:custGeom>
              <a:avLst/>
              <a:gdLst/>
              <a:ahLst/>
              <a:cxnLst/>
              <a:rect r="r" b="b" t="t" l="l"/>
              <a:pathLst>
                <a:path h="18264518" w="27008529">
                  <a:moveTo>
                    <a:pt x="0" y="0"/>
                  </a:moveTo>
                  <a:lnTo>
                    <a:pt x="27008529" y="0"/>
                  </a:lnTo>
                  <a:lnTo>
                    <a:pt x="27008529" y="18264518"/>
                  </a:lnTo>
                  <a:lnTo>
                    <a:pt x="0" y="18264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387301" y="868290"/>
              <a:ext cx="15609466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15609466">
                  <a:moveTo>
                    <a:pt x="0" y="0"/>
                  </a:moveTo>
                  <a:lnTo>
                    <a:pt x="15609467" y="0"/>
                  </a:lnTo>
                  <a:lnTo>
                    <a:pt x="15609467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35067" y="868290"/>
              <a:ext cx="9352234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9352234">
                  <a:moveTo>
                    <a:pt x="0" y="0"/>
                  </a:moveTo>
                  <a:lnTo>
                    <a:pt x="9352234" y="0"/>
                  </a:lnTo>
                  <a:lnTo>
                    <a:pt x="9352234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-6690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418552">
            <a:off x="-3116105" y="-837868"/>
            <a:ext cx="22830832" cy="6378969"/>
          </a:xfrm>
          <a:custGeom>
            <a:avLst/>
            <a:gdLst/>
            <a:ahLst/>
            <a:cxnLst/>
            <a:rect r="r" b="b" t="t" l="l"/>
            <a:pathLst>
              <a:path h="6378969" w="22830832">
                <a:moveTo>
                  <a:pt x="0" y="0"/>
                </a:moveTo>
                <a:lnTo>
                  <a:pt x="22830832" y="0"/>
                </a:lnTo>
                <a:lnTo>
                  <a:pt x="22830832" y="6378969"/>
                </a:lnTo>
                <a:lnTo>
                  <a:pt x="0" y="63789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9491" b="-274138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96436" y="376724"/>
            <a:ext cx="17820559" cy="11922039"/>
            <a:chOff x="0" y="0"/>
            <a:chExt cx="4693481" cy="313996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693481" cy="3139961"/>
            </a:xfrm>
            <a:custGeom>
              <a:avLst/>
              <a:gdLst/>
              <a:ahLst/>
              <a:cxnLst/>
              <a:rect r="r" b="b" t="t" l="l"/>
              <a:pathLst>
                <a:path h="3139961" w="4693481">
                  <a:moveTo>
                    <a:pt x="0" y="0"/>
                  </a:moveTo>
                  <a:lnTo>
                    <a:pt x="4693481" y="0"/>
                  </a:lnTo>
                  <a:lnTo>
                    <a:pt x="4693481" y="3139961"/>
                  </a:lnTo>
                  <a:lnTo>
                    <a:pt x="0" y="3139961"/>
                  </a:lnTo>
                  <a:close/>
                </a:path>
              </a:pathLst>
            </a:custGeom>
            <a:solidFill>
              <a:srgbClr val="CBC2A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4693481" cy="3206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85991" y="822113"/>
            <a:ext cx="17116018" cy="1359574"/>
            <a:chOff x="0" y="0"/>
            <a:chExt cx="4507923" cy="35807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507923" cy="358077"/>
            </a:xfrm>
            <a:custGeom>
              <a:avLst/>
              <a:gdLst/>
              <a:ahLst/>
              <a:cxnLst/>
              <a:rect r="r" b="b" t="t" l="l"/>
              <a:pathLst>
                <a:path h="358077" w="4507923">
                  <a:moveTo>
                    <a:pt x="0" y="0"/>
                  </a:moveTo>
                  <a:lnTo>
                    <a:pt x="4507923" y="0"/>
                  </a:lnTo>
                  <a:lnTo>
                    <a:pt x="4507923" y="358077"/>
                  </a:lnTo>
                  <a:lnTo>
                    <a:pt x="0" y="358077"/>
                  </a:lnTo>
                  <a:close/>
                </a:path>
              </a:pathLst>
            </a:custGeom>
            <a:solidFill>
              <a:srgbClr val="FDF9F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4507923" cy="424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85991" y="2351617"/>
            <a:ext cx="17116018" cy="1106615"/>
            <a:chOff x="0" y="0"/>
            <a:chExt cx="4507923" cy="29145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507923" cy="291454"/>
            </a:xfrm>
            <a:custGeom>
              <a:avLst/>
              <a:gdLst/>
              <a:ahLst/>
              <a:cxnLst/>
              <a:rect r="r" b="b" t="t" l="l"/>
              <a:pathLst>
                <a:path h="291454" w="4507923">
                  <a:moveTo>
                    <a:pt x="0" y="0"/>
                  </a:moveTo>
                  <a:lnTo>
                    <a:pt x="4507923" y="0"/>
                  </a:lnTo>
                  <a:lnTo>
                    <a:pt x="4507923" y="291454"/>
                  </a:lnTo>
                  <a:lnTo>
                    <a:pt x="0" y="291454"/>
                  </a:lnTo>
                  <a:close/>
                </a:path>
              </a:pathLst>
            </a:custGeom>
            <a:solidFill>
              <a:srgbClr val="FDF9F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4507923" cy="3581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85991" y="3629682"/>
            <a:ext cx="17116018" cy="5899806"/>
            <a:chOff x="0" y="0"/>
            <a:chExt cx="4507923" cy="155385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507923" cy="1553858"/>
            </a:xfrm>
            <a:custGeom>
              <a:avLst/>
              <a:gdLst/>
              <a:ahLst/>
              <a:cxnLst/>
              <a:rect r="r" b="b" t="t" l="l"/>
              <a:pathLst>
                <a:path h="1553858" w="4507923">
                  <a:moveTo>
                    <a:pt x="0" y="0"/>
                  </a:moveTo>
                  <a:lnTo>
                    <a:pt x="4507923" y="0"/>
                  </a:lnTo>
                  <a:lnTo>
                    <a:pt x="4507923" y="1553858"/>
                  </a:lnTo>
                  <a:lnTo>
                    <a:pt x="0" y="1553858"/>
                  </a:lnTo>
                  <a:close/>
                </a:path>
              </a:pathLst>
            </a:custGeom>
            <a:solidFill>
              <a:srgbClr val="FDF9F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4507923" cy="1620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18415" y="9022708"/>
            <a:ext cx="15711331" cy="942366"/>
            <a:chOff x="0" y="0"/>
            <a:chExt cx="20948441" cy="1256488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12409522" y="0"/>
              <a:ext cx="8538919" cy="628244"/>
              <a:chOff x="0" y="0"/>
              <a:chExt cx="1686700" cy="124098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686700" cy="124098"/>
              </a:xfrm>
              <a:custGeom>
                <a:avLst/>
                <a:gdLst/>
                <a:ahLst/>
                <a:cxnLst/>
                <a:rect r="r" b="b" t="t" l="l"/>
                <a:pathLst>
                  <a:path h="124098" w="1686700">
                    <a:moveTo>
                      <a:pt x="0" y="0"/>
                    </a:moveTo>
                    <a:lnTo>
                      <a:pt x="1686700" y="0"/>
                    </a:lnTo>
                    <a:lnTo>
                      <a:pt x="1686700" y="124098"/>
                    </a:lnTo>
                    <a:lnTo>
                      <a:pt x="0" y="124098"/>
                    </a:lnTo>
                    <a:close/>
                  </a:path>
                </a:pathLst>
              </a:custGeom>
              <a:solidFill>
                <a:srgbClr val="FF66C4">
                  <a:alpha val="80000"/>
                </a:srgbClr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66675"/>
                <a:ext cx="1686700" cy="1907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0" y="628244"/>
              <a:ext cx="3950133" cy="628244"/>
              <a:chOff x="0" y="0"/>
              <a:chExt cx="780273" cy="124098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780273" cy="124098"/>
              </a:xfrm>
              <a:custGeom>
                <a:avLst/>
                <a:gdLst/>
                <a:ahLst/>
                <a:cxnLst/>
                <a:rect r="r" b="b" t="t" l="l"/>
                <a:pathLst>
                  <a:path h="124098" w="780273">
                    <a:moveTo>
                      <a:pt x="0" y="0"/>
                    </a:moveTo>
                    <a:lnTo>
                      <a:pt x="780273" y="0"/>
                    </a:lnTo>
                    <a:lnTo>
                      <a:pt x="780273" y="124098"/>
                    </a:lnTo>
                    <a:lnTo>
                      <a:pt x="0" y="124098"/>
                    </a:lnTo>
                    <a:close/>
                  </a:path>
                </a:pathLst>
              </a:custGeom>
              <a:solidFill>
                <a:srgbClr val="FF66C4">
                  <a:alpha val="80000"/>
                </a:srgbClr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66675"/>
                <a:ext cx="780273" cy="1907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grpSp>
        <p:nvGrpSpPr>
          <p:cNvPr name="Group 26" id="26"/>
          <p:cNvGrpSpPr/>
          <p:nvPr/>
        </p:nvGrpSpPr>
        <p:grpSpPr>
          <a:xfrm rot="0">
            <a:off x="15958087" y="557517"/>
            <a:ext cx="1470260" cy="471183"/>
            <a:chOff x="0" y="0"/>
            <a:chExt cx="387229" cy="12409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87229" cy="124098"/>
            </a:xfrm>
            <a:custGeom>
              <a:avLst/>
              <a:gdLst/>
              <a:ahLst/>
              <a:cxnLst/>
              <a:rect r="r" b="b" t="t" l="l"/>
              <a:pathLst>
                <a:path h="124098" w="387229">
                  <a:moveTo>
                    <a:pt x="0" y="0"/>
                  </a:moveTo>
                  <a:lnTo>
                    <a:pt x="387229" y="0"/>
                  </a:lnTo>
                  <a:lnTo>
                    <a:pt x="387229" y="124098"/>
                  </a:lnTo>
                  <a:lnTo>
                    <a:pt x="0" y="124098"/>
                  </a:lnTo>
                  <a:close/>
                </a:path>
              </a:pathLst>
            </a:custGeom>
            <a:solidFill>
              <a:srgbClr val="FF66C4">
                <a:alpha val="8000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66675"/>
              <a:ext cx="387229" cy="1907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-4926126">
            <a:off x="-163622" y="5339330"/>
            <a:ext cx="1438531" cy="525736"/>
            <a:chOff x="0" y="0"/>
            <a:chExt cx="378872" cy="13846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78872" cy="138466"/>
            </a:xfrm>
            <a:custGeom>
              <a:avLst/>
              <a:gdLst/>
              <a:ahLst/>
              <a:cxnLst/>
              <a:rect r="r" b="b" t="t" l="l"/>
              <a:pathLst>
                <a:path h="138466" w="378872">
                  <a:moveTo>
                    <a:pt x="0" y="0"/>
                  </a:moveTo>
                  <a:lnTo>
                    <a:pt x="378872" y="0"/>
                  </a:lnTo>
                  <a:lnTo>
                    <a:pt x="378872" y="138466"/>
                  </a:lnTo>
                  <a:lnTo>
                    <a:pt x="0" y="138466"/>
                  </a:lnTo>
                  <a:close/>
                </a:path>
              </a:pathLst>
            </a:custGeom>
            <a:solidFill>
              <a:srgbClr val="FFDE59">
                <a:alpha val="8000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66675"/>
              <a:ext cx="378872" cy="2051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28700" y="686312"/>
            <a:ext cx="9770821" cy="471183"/>
            <a:chOff x="0" y="0"/>
            <a:chExt cx="2573385" cy="12409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573385" cy="124098"/>
            </a:xfrm>
            <a:custGeom>
              <a:avLst/>
              <a:gdLst/>
              <a:ahLst/>
              <a:cxnLst/>
              <a:rect r="r" b="b" t="t" l="l"/>
              <a:pathLst>
                <a:path h="124098" w="2573385">
                  <a:moveTo>
                    <a:pt x="0" y="0"/>
                  </a:moveTo>
                  <a:lnTo>
                    <a:pt x="2573385" y="0"/>
                  </a:lnTo>
                  <a:lnTo>
                    <a:pt x="2573385" y="124098"/>
                  </a:lnTo>
                  <a:lnTo>
                    <a:pt x="0" y="124098"/>
                  </a:lnTo>
                  <a:close/>
                </a:path>
              </a:pathLst>
            </a:custGeom>
            <a:solidFill>
              <a:srgbClr val="FFDE59">
                <a:alpha val="8000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66675"/>
              <a:ext cx="2573385" cy="1907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2379709" y="-404047"/>
            <a:ext cx="1440666" cy="1561542"/>
            <a:chOff x="0" y="0"/>
            <a:chExt cx="1920888" cy="2082056"/>
          </a:xfrm>
        </p:grpSpPr>
        <p:sp>
          <p:nvSpPr>
            <p:cNvPr name="Freeform 36" id="36"/>
            <p:cNvSpPr/>
            <p:nvPr/>
          </p:nvSpPr>
          <p:spPr>
            <a:xfrm flipH="false" flipV="false" rot="1583709">
              <a:off x="277274" y="1616691"/>
              <a:ext cx="278634" cy="278634"/>
            </a:xfrm>
            <a:custGeom>
              <a:avLst/>
              <a:gdLst/>
              <a:ahLst/>
              <a:cxnLst/>
              <a:rect r="r" b="b" t="t" l="l"/>
              <a:pathLst>
                <a:path h="278634" w="278634">
                  <a:moveTo>
                    <a:pt x="0" y="0"/>
                  </a:moveTo>
                  <a:lnTo>
                    <a:pt x="278634" y="0"/>
                  </a:lnTo>
                  <a:lnTo>
                    <a:pt x="278634" y="278634"/>
                  </a:lnTo>
                  <a:lnTo>
                    <a:pt x="0" y="2786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7" id="37"/>
            <p:cNvGrpSpPr/>
            <p:nvPr/>
          </p:nvGrpSpPr>
          <p:grpSpPr>
            <a:xfrm rot="1583709">
              <a:off x="343596" y="1683013"/>
              <a:ext cx="145991" cy="145991"/>
              <a:chOff x="0" y="0"/>
              <a:chExt cx="812800" cy="8128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46236" lIns="46236" bIns="46236" rIns="4623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40" id="40"/>
            <p:cNvSpPr/>
            <p:nvPr/>
          </p:nvSpPr>
          <p:spPr>
            <a:xfrm flipH="true" flipV="false" rot="2127535">
              <a:off x="414776" y="151590"/>
              <a:ext cx="1091335" cy="1778877"/>
            </a:xfrm>
            <a:custGeom>
              <a:avLst/>
              <a:gdLst/>
              <a:ahLst/>
              <a:cxnLst/>
              <a:rect r="r" b="b" t="t" l="l"/>
              <a:pathLst>
                <a:path h="1778877" w="1091335">
                  <a:moveTo>
                    <a:pt x="1091336" y="0"/>
                  </a:moveTo>
                  <a:lnTo>
                    <a:pt x="0" y="0"/>
                  </a:lnTo>
                  <a:lnTo>
                    <a:pt x="0" y="1778876"/>
                  </a:lnTo>
                  <a:lnTo>
                    <a:pt x="1091336" y="1778876"/>
                  </a:lnTo>
                  <a:lnTo>
                    <a:pt x="1091336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41" id="41"/>
          <p:cNvSpPr/>
          <p:nvPr/>
        </p:nvSpPr>
        <p:spPr>
          <a:xfrm flipH="false" flipV="false" rot="0">
            <a:off x="1511317" y="1662024"/>
            <a:ext cx="15747983" cy="6501122"/>
          </a:xfrm>
          <a:custGeom>
            <a:avLst/>
            <a:gdLst/>
            <a:ahLst/>
            <a:cxnLst/>
            <a:rect r="r" b="b" t="t" l="l"/>
            <a:pathLst>
              <a:path h="6501122" w="15747983">
                <a:moveTo>
                  <a:pt x="0" y="0"/>
                </a:moveTo>
                <a:lnTo>
                  <a:pt x="15747983" y="0"/>
                </a:lnTo>
                <a:lnTo>
                  <a:pt x="15747983" y="6501122"/>
                </a:lnTo>
                <a:lnTo>
                  <a:pt x="0" y="65011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C2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4198" y="-1705694"/>
            <a:ext cx="20256397" cy="13698388"/>
            <a:chOff x="0" y="0"/>
            <a:chExt cx="27008529" cy="18264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08529" cy="18264518"/>
            </a:xfrm>
            <a:custGeom>
              <a:avLst/>
              <a:gdLst/>
              <a:ahLst/>
              <a:cxnLst/>
              <a:rect r="r" b="b" t="t" l="l"/>
              <a:pathLst>
                <a:path h="18264518" w="27008529">
                  <a:moveTo>
                    <a:pt x="0" y="0"/>
                  </a:moveTo>
                  <a:lnTo>
                    <a:pt x="27008529" y="0"/>
                  </a:lnTo>
                  <a:lnTo>
                    <a:pt x="27008529" y="18264518"/>
                  </a:lnTo>
                  <a:lnTo>
                    <a:pt x="0" y="18264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387301" y="868290"/>
              <a:ext cx="15609466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15609466">
                  <a:moveTo>
                    <a:pt x="0" y="0"/>
                  </a:moveTo>
                  <a:lnTo>
                    <a:pt x="15609467" y="0"/>
                  </a:lnTo>
                  <a:lnTo>
                    <a:pt x="15609467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35067" y="868290"/>
              <a:ext cx="9352234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9352234">
                  <a:moveTo>
                    <a:pt x="0" y="0"/>
                  </a:moveTo>
                  <a:lnTo>
                    <a:pt x="9352234" y="0"/>
                  </a:lnTo>
                  <a:lnTo>
                    <a:pt x="9352234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-6690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true" flipV="false" rot="-679758">
            <a:off x="2959002" y="-503827"/>
            <a:ext cx="9309692" cy="2601142"/>
          </a:xfrm>
          <a:custGeom>
            <a:avLst/>
            <a:gdLst/>
            <a:ahLst/>
            <a:cxnLst/>
            <a:rect r="r" b="b" t="t" l="l"/>
            <a:pathLst>
              <a:path h="2601142" w="9309692">
                <a:moveTo>
                  <a:pt x="9309692" y="0"/>
                </a:moveTo>
                <a:lnTo>
                  <a:pt x="0" y="0"/>
                </a:lnTo>
                <a:lnTo>
                  <a:pt x="0" y="2601142"/>
                </a:lnTo>
                <a:lnTo>
                  <a:pt x="9309692" y="2601142"/>
                </a:lnTo>
                <a:lnTo>
                  <a:pt x="9309692" y="0"/>
                </a:lnTo>
                <a:close/>
              </a:path>
            </a:pathLst>
          </a:custGeom>
          <a:blipFill>
            <a:blip r:embed="rId5">
              <a:alphaModFix amt="8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9491" b="-27413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85817">
            <a:off x="280" y="1343502"/>
            <a:ext cx="7917516" cy="8079098"/>
          </a:xfrm>
          <a:custGeom>
            <a:avLst/>
            <a:gdLst/>
            <a:ahLst/>
            <a:cxnLst/>
            <a:rect r="r" b="b" t="t" l="l"/>
            <a:pathLst>
              <a:path h="8079098" w="7917516">
                <a:moveTo>
                  <a:pt x="0" y="0"/>
                </a:moveTo>
                <a:lnTo>
                  <a:pt x="7917516" y="0"/>
                </a:lnTo>
                <a:lnTo>
                  <a:pt x="7917516" y="8079097"/>
                </a:lnTo>
                <a:lnTo>
                  <a:pt x="0" y="80790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431094">
            <a:off x="7655456" y="-9050"/>
            <a:ext cx="10098998" cy="10305100"/>
          </a:xfrm>
          <a:custGeom>
            <a:avLst/>
            <a:gdLst/>
            <a:ahLst/>
            <a:cxnLst/>
            <a:rect r="r" b="b" t="t" l="l"/>
            <a:pathLst>
              <a:path h="10305100" w="10098998">
                <a:moveTo>
                  <a:pt x="0" y="0"/>
                </a:moveTo>
                <a:lnTo>
                  <a:pt x="10098998" y="0"/>
                </a:lnTo>
                <a:lnTo>
                  <a:pt x="10098998" y="10305100"/>
                </a:lnTo>
                <a:lnTo>
                  <a:pt x="0" y="103051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-1443256">
            <a:off x="11589413" y="-436653"/>
            <a:ext cx="2231084" cy="2095589"/>
            <a:chOff x="0" y="0"/>
            <a:chExt cx="2974778" cy="2794119"/>
          </a:xfrm>
        </p:grpSpPr>
        <p:sp>
          <p:nvSpPr>
            <p:cNvPr name="Freeform 10" id="10"/>
            <p:cNvSpPr/>
            <p:nvPr/>
          </p:nvSpPr>
          <p:spPr>
            <a:xfrm flipH="false" flipV="false" rot="2603062">
              <a:off x="214368" y="1917089"/>
              <a:ext cx="461555" cy="461555"/>
            </a:xfrm>
            <a:custGeom>
              <a:avLst/>
              <a:gdLst/>
              <a:ahLst/>
              <a:cxnLst/>
              <a:rect r="r" b="b" t="t" l="l"/>
              <a:pathLst>
                <a:path h="461555" w="461555">
                  <a:moveTo>
                    <a:pt x="0" y="0"/>
                  </a:moveTo>
                  <a:lnTo>
                    <a:pt x="461554" y="0"/>
                  </a:lnTo>
                  <a:lnTo>
                    <a:pt x="461554" y="461555"/>
                  </a:lnTo>
                  <a:lnTo>
                    <a:pt x="0" y="4615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1" id="11"/>
            <p:cNvGrpSpPr/>
            <p:nvPr/>
          </p:nvGrpSpPr>
          <p:grpSpPr>
            <a:xfrm rot="2603062">
              <a:off x="324229" y="2026950"/>
              <a:ext cx="241833" cy="241833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10175" lIns="10175" bIns="10175" rIns="10175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true" flipV="false" rot="3146889">
              <a:off x="705272" y="122208"/>
              <a:ext cx="1564235" cy="2549703"/>
            </a:xfrm>
            <a:custGeom>
              <a:avLst/>
              <a:gdLst/>
              <a:ahLst/>
              <a:cxnLst/>
              <a:rect r="r" b="b" t="t" l="l"/>
              <a:pathLst>
                <a:path h="2549703" w="1564235">
                  <a:moveTo>
                    <a:pt x="1564235" y="0"/>
                  </a:moveTo>
                  <a:lnTo>
                    <a:pt x="0" y="0"/>
                  </a:lnTo>
                  <a:lnTo>
                    <a:pt x="0" y="2549703"/>
                  </a:lnTo>
                  <a:lnTo>
                    <a:pt x="1564235" y="2549703"/>
                  </a:lnTo>
                  <a:lnTo>
                    <a:pt x="1564235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-580503">
            <a:off x="3770176" y="1157652"/>
            <a:ext cx="1667121" cy="1565876"/>
            <a:chOff x="0" y="0"/>
            <a:chExt cx="2222828" cy="2087835"/>
          </a:xfrm>
        </p:grpSpPr>
        <p:sp>
          <p:nvSpPr>
            <p:cNvPr name="Freeform 16" id="16"/>
            <p:cNvSpPr/>
            <p:nvPr/>
          </p:nvSpPr>
          <p:spPr>
            <a:xfrm flipH="false" flipV="false" rot="2603062">
              <a:off x="160181" y="1432496"/>
              <a:ext cx="344885" cy="344885"/>
            </a:xfrm>
            <a:custGeom>
              <a:avLst/>
              <a:gdLst/>
              <a:ahLst/>
              <a:cxnLst/>
              <a:rect r="r" b="b" t="t" l="l"/>
              <a:pathLst>
                <a:path h="344885" w="344885">
                  <a:moveTo>
                    <a:pt x="0" y="0"/>
                  </a:moveTo>
                  <a:lnTo>
                    <a:pt x="344885" y="0"/>
                  </a:lnTo>
                  <a:lnTo>
                    <a:pt x="344885" y="344886"/>
                  </a:lnTo>
                  <a:lnTo>
                    <a:pt x="0" y="3448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7" id="17"/>
            <p:cNvGrpSpPr/>
            <p:nvPr/>
          </p:nvGrpSpPr>
          <p:grpSpPr>
            <a:xfrm rot="2603062">
              <a:off x="242272" y="1514587"/>
              <a:ext cx="180704" cy="180704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10175" lIns="10175" bIns="10175" rIns="10175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true" flipV="false" rot="3146889">
              <a:off x="526996" y="91317"/>
              <a:ext cx="1168835" cy="1905201"/>
            </a:xfrm>
            <a:custGeom>
              <a:avLst/>
              <a:gdLst/>
              <a:ahLst/>
              <a:cxnLst/>
              <a:rect r="r" b="b" t="t" l="l"/>
              <a:pathLst>
                <a:path h="1905201" w="1168835">
                  <a:moveTo>
                    <a:pt x="1168835" y="0"/>
                  </a:moveTo>
                  <a:lnTo>
                    <a:pt x="0" y="0"/>
                  </a:lnTo>
                  <a:lnTo>
                    <a:pt x="0" y="1905201"/>
                  </a:lnTo>
                  <a:lnTo>
                    <a:pt x="1168835" y="1905201"/>
                  </a:lnTo>
                  <a:lnTo>
                    <a:pt x="1168835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678037" y="2986406"/>
            <a:ext cx="6372631" cy="3673425"/>
            <a:chOff x="0" y="0"/>
            <a:chExt cx="8496841" cy="4897900"/>
          </a:xfrm>
        </p:grpSpPr>
        <p:grpSp>
          <p:nvGrpSpPr>
            <p:cNvPr name="Group 22" id="22"/>
            <p:cNvGrpSpPr/>
            <p:nvPr/>
          </p:nvGrpSpPr>
          <p:grpSpPr>
            <a:xfrm rot="316730">
              <a:off x="174359" y="365991"/>
              <a:ext cx="8148122" cy="4165918"/>
              <a:chOff x="0" y="0"/>
              <a:chExt cx="1609506" cy="822897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609506" cy="822897"/>
              </a:xfrm>
              <a:custGeom>
                <a:avLst/>
                <a:gdLst/>
                <a:ahLst/>
                <a:cxnLst/>
                <a:rect r="r" b="b" t="t" l="l"/>
                <a:pathLst>
                  <a:path h="822897" w="1609506">
                    <a:moveTo>
                      <a:pt x="64610" y="0"/>
                    </a:moveTo>
                    <a:lnTo>
                      <a:pt x="1544896" y="0"/>
                    </a:lnTo>
                    <a:cubicBezTo>
                      <a:pt x="1580579" y="0"/>
                      <a:pt x="1609506" y="28927"/>
                      <a:pt x="1609506" y="64610"/>
                    </a:cubicBezTo>
                    <a:lnTo>
                      <a:pt x="1609506" y="758287"/>
                    </a:lnTo>
                    <a:cubicBezTo>
                      <a:pt x="1609506" y="793971"/>
                      <a:pt x="1580579" y="822897"/>
                      <a:pt x="1544896" y="822897"/>
                    </a:cubicBezTo>
                    <a:lnTo>
                      <a:pt x="64610" y="822897"/>
                    </a:lnTo>
                    <a:cubicBezTo>
                      <a:pt x="47474" y="822897"/>
                      <a:pt x="31041" y="816090"/>
                      <a:pt x="18924" y="803974"/>
                    </a:cubicBezTo>
                    <a:cubicBezTo>
                      <a:pt x="6807" y="791857"/>
                      <a:pt x="0" y="775423"/>
                      <a:pt x="0" y="758287"/>
                    </a:cubicBezTo>
                    <a:lnTo>
                      <a:pt x="0" y="64610"/>
                    </a:lnTo>
                    <a:cubicBezTo>
                      <a:pt x="0" y="28927"/>
                      <a:pt x="28927" y="0"/>
                      <a:pt x="6461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66675"/>
                <a:ext cx="1609506" cy="8895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361039">
              <a:off x="594374" y="601838"/>
              <a:ext cx="7501991" cy="28259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000000"/>
                  </a:solidFill>
                  <a:latin typeface="Ballpoint"/>
                </a:rPr>
                <a:t>   Evaluation metrics of neural</a:t>
              </a:r>
            </a:p>
            <a:p>
              <a:pPr algn="l">
                <a:lnSpc>
                  <a:spcPts val="6299"/>
                </a:lnSpc>
                <a:spcBef>
                  <a:spcPct val="0"/>
                </a:spcBef>
              </a:pPr>
              <a:r>
                <a:rPr lang="en-US" sz="4499">
                  <a:solidFill>
                    <a:srgbClr val="000000"/>
                  </a:solidFill>
                  <a:latin typeface="Ballpoint"/>
                </a:rPr>
                <a:t>                 network model</a:t>
              </a:r>
            </a:p>
            <a:p>
              <a:pPr algn="l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-396879">
            <a:off x="8983034" y="1717081"/>
            <a:ext cx="7383221" cy="6736837"/>
          </a:xfrm>
          <a:custGeom>
            <a:avLst/>
            <a:gdLst/>
            <a:ahLst/>
            <a:cxnLst/>
            <a:rect r="r" b="b" t="t" l="l"/>
            <a:pathLst>
              <a:path h="6736837" w="7383221">
                <a:moveTo>
                  <a:pt x="0" y="0"/>
                </a:moveTo>
                <a:lnTo>
                  <a:pt x="7383222" y="0"/>
                </a:lnTo>
                <a:lnTo>
                  <a:pt x="7383222" y="6736837"/>
                </a:lnTo>
                <a:lnTo>
                  <a:pt x="0" y="673683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-43593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6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8500" y="436903"/>
            <a:ext cx="17311001" cy="9413194"/>
            <a:chOff x="0" y="0"/>
            <a:chExt cx="4559276" cy="24791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59276" cy="2479195"/>
            </a:xfrm>
            <a:custGeom>
              <a:avLst/>
              <a:gdLst/>
              <a:ahLst/>
              <a:cxnLst/>
              <a:rect r="r" b="b" t="t" l="l"/>
              <a:pathLst>
                <a:path h="2479195" w="4559276">
                  <a:moveTo>
                    <a:pt x="0" y="0"/>
                  </a:moveTo>
                  <a:lnTo>
                    <a:pt x="4559276" y="0"/>
                  </a:lnTo>
                  <a:lnTo>
                    <a:pt x="4559276" y="2479195"/>
                  </a:lnTo>
                  <a:lnTo>
                    <a:pt x="0" y="2479195"/>
                  </a:lnTo>
                  <a:close/>
                </a:path>
              </a:pathLst>
            </a:custGeom>
            <a:solidFill>
              <a:srgbClr val="E6D3A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59276" cy="25172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488500" y="436903"/>
            <a:ext cx="9413194" cy="2836919"/>
          </a:xfrm>
          <a:custGeom>
            <a:avLst/>
            <a:gdLst/>
            <a:ahLst/>
            <a:cxnLst/>
            <a:rect r="r" b="b" t="t" l="l"/>
            <a:pathLst>
              <a:path h="2836919" w="9413194">
                <a:moveTo>
                  <a:pt x="0" y="0"/>
                </a:moveTo>
                <a:lnTo>
                  <a:pt x="9413194" y="0"/>
                </a:lnTo>
                <a:lnTo>
                  <a:pt x="9413194" y="2836919"/>
                </a:lnTo>
                <a:lnTo>
                  <a:pt x="0" y="28369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84154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10800000">
            <a:off x="8496284" y="436903"/>
            <a:ext cx="9303216" cy="2925222"/>
          </a:xfrm>
          <a:custGeom>
            <a:avLst/>
            <a:gdLst/>
            <a:ahLst/>
            <a:cxnLst/>
            <a:rect r="r" b="b" t="t" l="l"/>
            <a:pathLst>
              <a:path h="2925222" w="9303216">
                <a:moveTo>
                  <a:pt x="0" y="0"/>
                </a:moveTo>
                <a:lnTo>
                  <a:pt x="9303216" y="0"/>
                </a:lnTo>
                <a:lnTo>
                  <a:pt x="9303216" y="2925222"/>
                </a:lnTo>
                <a:lnTo>
                  <a:pt x="0" y="2925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182" t="0" r="0" b="-78595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604859" y="6942346"/>
            <a:ext cx="13194641" cy="2648572"/>
          </a:xfrm>
          <a:custGeom>
            <a:avLst/>
            <a:gdLst/>
            <a:ahLst/>
            <a:cxnLst/>
            <a:rect r="r" b="b" t="t" l="l"/>
            <a:pathLst>
              <a:path h="2648572" w="13194641">
                <a:moveTo>
                  <a:pt x="0" y="0"/>
                </a:moveTo>
                <a:lnTo>
                  <a:pt x="13194641" y="0"/>
                </a:lnTo>
                <a:lnTo>
                  <a:pt x="13194641" y="2648571"/>
                </a:lnTo>
                <a:lnTo>
                  <a:pt x="0" y="26485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430" r="-18211" b="-143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173282" y="3571011"/>
            <a:ext cx="3408842" cy="2848115"/>
          </a:xfrm>
          <a:custGeom>
            <a:avLst/>
            <a:gdLst/>
            <a:ahLst/>
            <a:cxnLst/>
            <a:rect r="r" b="b" t="t" l="l"/>
            <a:pathLst>
              <a:path h="2848115" w="3408842">
                <a:moveTo>
                  <a:pt x="0" y="0"/>
                </a:moveTo>
                <a:lnTo>
                  <a:pt x="3408843" y="0"/>
                </a:lnTo>
                <a:lnTo>
                  <a:pt x="3408843" y="2848115"/>
                </a:lnTo>
                <a:lnTo>
                  <a:pt x="0" y="28481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20076" y="904176"/>
            <a:ext cx="16447848" cy="1328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72"/>
              </a:lnSpc>
            </a:pPr>
            <a:r>
              <a:rPr lang="en-US" sz="10400">
                <a:solidFill>
                  <a:srgbClr val="1D1D1D"/>
                </a:solidFill>
                <a:latin typeface="Bobby Jones"/>
              </a:rPr>
              <a:t>using logistic regression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15757" y="3343075"/>
            <a:ext cx="2512176" cy="1889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3"/>
              </a:lnSpc>
            </a:pPr>
            <a:r>
              <a:rPr lang="en-US" sz="4566">
                <a:solidFill>
                  <a:srgbClr val="1D1D1D"/>
                </a:solidFill>
                <a:latin typeface="Ballpoint"/>
              </a:rPr>
              <a:t>  import the   required libraries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C2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4198" y="-1705694"/>
            <a:ext cx="20256397" cy="13698388"/>
            <a:chOff x="0" y="0"/>
            <a:chExt cx="27008529" cy="18264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08529" cy="18264518"/>
            </a:xfrm>
            <a:custGeom>
              <a:avLst/>
              <a:gdLst/>
              <a:ahLst/>
              <a:cxnLst/>
              <a:rect r="r" b="b" t="t" l="l"/>
              <a:pathLst>
                <a:path h="18264518" w="27008529">
                  <a:moveTo>
                    <a:pt x="0" y="0"/>
                  </a:moveTo>
                  <a:lnTo>
                    <a:pt x="27008529" y="0"/>
                  </a:lnTo>
                  <a:lnTo>
                    <a:pt x="27008529" y="18264518"/>
                  </a:lnTo>
                  <a:lnTo>
                    <a:pt x="0" y="18264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387301" y="868290"/>
              <a:ext cx="15609466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15609466">
                  <a:moveTo>
                    <a:pt x="0" y="0"/>
                  </a:moveTo>
                  <a:lnTo>
                    <a:pt x="15609467" y="0"/>
                  </a:lnTo>
                  <a:lnTo>
                    <a:pt x="15609467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35067" y="868290"/>
              <a:ext cx="9352234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9352234">
                  <a:moveTo>
                    <a:pt x="0" y="0"/>
                  </a:moveTo>
                  <a:lnTo>
                    <a:pt x="9352234" y="0"/>
                  </a:lnTo>
                  <a:lnTo>
                    <a:pt x="9352234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-6690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418552">
            <a:off x="6625396" y="-2181989"/>
            <a:ext cx="12331071" cy="3445320"/>
          </a:xfrm>
          <a:custGeom>
            <a:avLst/>
            <a:gdLst/>
            <a:ahLst/>
            <a:cxnLst/>
            <a:rect r="r" b="b" t="t" l="l"/>
            <a:pathLst>
              <a:path h="3445320" w="12331071">
                <a:moveTo>
                  <a:pt x="0" y="0"/>
                </a:moveTo>
                <a:lnTo>
                  <a:pt x="12331071" y="0"/>
                </a:lnTo>
                <a:lnTo>
                  <a:pt x="12331071" y="3445320"/>
                </a:lnTo>
                <a:lnTo>
                  <a:pt x="0" y="34453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9491" b="-27413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201736">
            <a:off x="14490928" y="-378946"/>
            <a:ext cx="4134348" cy="4218723"/>
          </a:xfrm>
          <a:custGeom>
            <a:avLst/>
            <a:gdLst/>
            <a:ahLst/>
            <a:cxnLst/>
            <a:rect r="r" b="b" t="t" l="l"/>
            <a:pathLst>
              <a:path h="4218723" w="4134348">
                <a:moveTo>
                  <a:pt x="0" y="0"/>
                </a:moveTo>
                <a:lnTo>
                  <a:pt x="4134348" y="0"/>
                </a:lnTo>
                <a:lnTo>
                  <a:pt x="4134348" y="4218723"/>
                </a:lnTo>
                <a:lnTo>
                  <a:pt x="0" y="42187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52725">
            <a:off x="822473" y="-280741"/>
            <a:ext cx="19065193" cy="13893760"/>
          </a:xfrm>
          <a:custGeom>
            <a:avLst/>
            <a:gdLst/>
            <a:ahLst/>
            <a:cxnLst/>
            <a:rect r="r" b="b" t="t" l="l"/>
            <a:pathLst>
              <a:path h="13893760" w="19065193">
                <a:moveTo>
                  <a:pt x="0" y="0"/>
                </a:moveTo>
                <a:lnTo>
                  <a:pt x="19065193" y="0"/>
                </a:lnTo>
                <a:lnTo>
                  <a:pt x="19065193" y="13893759"/>
                </a:lnTo>
                <a:lnTo>
                  <a:pt x="0" y="138937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266931">
            <a:off x="1984713" y="1618001"/>
            <a:ext cx="11436014" cy="12634081"/>
            <a:chOff x="0" y="0"/>
            <a:chExt cx="3011954" cy="332749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011954" cy="3327495"/>
            </a:xfrm>
            <a:custGeom>
              <a:avLst/>
              <a:gdLst/>
              <a:ahLst/>
              <a:cxnLst/>
              <a:rect r="r" b="b" t="t" l="l"/>
              <a:pathLst>
                <a:path h="3327495" w="3011954">
                  <a:moveTo>
                    <a:pt x="0" y="0"/>
                  </a:moveTo>
                  <a:lnTo>
                    <a:pt x="3011954" y="0"/>
                  </a:lnTo>
                  <a:lnTo>
                    <a:pt x="3011954" y="3327495"/>
                  </a:lnTo>
                  <a:lnTo>
                    <a:pt x="0" y="332749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3011954" cy="3394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60179">
            <a:off x="16897631" y="-318503"/>
            <a:ext cx="881454" cy="827923"/>
            <a:chOff x="0" y="0"/>
            <a:chExt cx="1175271" cy="1103897"/>
          </a:xfrm>
        </p:grpSpPr>
        <p:sp>
          <p:nvSpPr>
            <p:cNvPr name="Freeform 13" id="13"/>
            <p:cNvSpPr/>
            <p:nvPr/>
          </p:nvSpPr>
          <p:spPr>
            <a:xfrm flipH="false" flipV="false" rot="2603062">
              <a:off x="84692" y="757401"/>
              <a:ext cx="182350" cy="182350"/>
            </a:xfrm>
            <a:custGeom>
              <a:avLst/>
              <a:gdLst/>
              <a:ahLst/>
              <a:cxnLst/>
              <a:rect r="r" b="b" t="t" l="l"/>
              <a:pathLst>
                <a:path h="182350" w="182350">
                  <a:moveTo>
                    <a:pt x="0" y="0"/>
                  </a:moveTo>
                  <a:lnTo>
                    <a:pt x="182351" y="0"/>
                  </a:lnTo>
                  <a:lnTo>
                    <a:pt x="182351" y="182351"/>
                  </a:lnTo>
                  <a:lnTo>
                    <a:pt x="0" y="182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4" id="14"/>
            <p:cNvGrpSpPr/>
            <p:nvPr/>
          </p:nvGrpSpPr>
          <p:grpSpPr>
            <a:xfrm rot="2603062">
              <a:off x="128096" y="800805"/>
              <a:ext cx="95543" cy="95543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10175" lIns="10175" bIns="10175" rIns="10175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17" id="17"/>
            <p:cNvSpPr/>
            <p:nvPr/>
          </p:nvSpPr>
          <p:spPr>
            <a:xfrm flipH="true" flipV="false" rot="3146889">
              <a:off x="278638" y="48282"/>
              <a:ext cx="617996" cy="1007333"/>
            </a:xfrm>
            <a:custGeom>
              <a:avLst/>
              <a:gdLst/>
              <a:ahLst/>
              <a:cxnLst/>
              <a:rect r="r" b="b" t="t" l="l"/>
              <a:pathLst>
                <a:path h="1007333" w="617996">
                  <a:moveTo>
                    <a:pt x="617996" y="0"/>
                  </a:moveTo>
                  <a:lnTo>
                    <a:pt x="0" y="0"/>
                  </a:lnTo>
                  <a:lnTo>
                    <a:pt x="0" y="1007333"/>
                  </a:lnTo>
                  <a:lnTo>
                    <a:pt x="617996" y="1007333"/>
                  </a:lnTo>
                  <a:lnTo>
                    <a:pt x="617996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2443123" y="4816542"/>
            <a:ext cx="10347808" cy="985927"/>
          </a:xfrm>
          <a:custGeom>
            <a:avLst/>
            <a:gdLst/>
            <a:ahLst/>
            <a:cxnLst/>
            <a:rect r="r" b="b" t="t" l="l"/>
            <a:pathLst>
              <a:path h="985927" w="10347808">
                <a:moveTo>
                  <a:pt x="0" y="0"/>
                </a:moveTo>
                <a:lnTo>
                  <a:pt x="10347808" y="0"/>
                </a:lnTo>
                <a:lnTo>
                  <a:pt x="10347808" y="985927"/>
                </a:lnTo>
                <a:lnTo>
                  <a:pt x="0" y="98592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-10912" b="-5327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287065">
            <a:off x="2676696" y="2297833"/>
            <a:ext cx="10828223" cy="1763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5"/>
              </a:lnSpc>
              <a:spcBef>
                <a:spcPct val="0"/>
              </a:spcBef>
            </a:pPr>
            <a:r>
              <a:rPr lang="en-US" sz="4818">
                <a:solidFill>
                  <a:srgbClr val="000000"/>
                </a:solidFill>
                <a:latin typeface="Ballpoint"/>
              </a:rPr>
              <a:t>convert the fraud indicator into binary representation (Fraud-1,Not fraud-0)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C2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4198" y="-1705694"/>
            <a:ext cx="20256397" cy="13698388"/>
            <a:chOff x="0" y="0"/>
            <a:chExt cx="27008529" cy="18264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08529" cy="18264518"/>
            </a:xfrm>
            <a:custGeom>
              <a:avLst/>
              <a:gdLst/>
              <a:ahLst/>
              <a:cxnLst/>
              <a:rect r="r" b="b" t="t" l="l"/>
              <a:pathLst>
                <a:path h="18264518" w="27008529">
                  <a:moveTo>
                    <a:pt x="0" y="0"/>
                  </a:moveTo>
                  <a:lnTo>
                    <a:pt x="27008529" y="0"/>
                  </a:lnTo>
                  <a:lnTo>
                    <a:pt x="27008529" y="18264518"/>
                  </a:lnTo>
                  <a:lnTo>
                    <a:pt x="0" y="18264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387301" y="868290"/>
              <a:ext cx="15609466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15609466">
                  <a:moveTo>
                    <a:pt x="0" y="0"/>
                  </a:moveTo>
                  <a:lnTo>
                    <a:pt x="15609467" y="0"/>
                  </a:lnTo>
                  <a:lnTo>
                    <a:pt x="15609467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35067" y="868290"/>
              <a:ext cx="9352234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9352234">
                  <a:moveTo>
                    <a:pt x="0" y="0"/>
                  </a:moveTo>
                  <a:lnTo>
                    <a:pt x="9352234" y="0"/>
                  </a:lnTo>
                  <a:lnTo>
                    <a:pt x="9352234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-66906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1418514">
            <a:off x="16826542" y="1863301"/>
            <a:ext cx="96589" cy="96589"/>
            <a:chOff x="0" y="0"/>
            <a:chExt cx="128785" cy="12878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785" cy="128785"/>
            </a:xfrm>
            <a:custGeom>
              <a:avLst/>
              <a:gdLst/>
              <a:ahLst/>
              <a:cxnLst/>
              <a:rect r="r" b="b" t="t" l="l"/>
              <a:pathLst>
                <a:path h="128785" w="128785">
                  <a:moveTo>
                    <a:pt x="0" y="0"/>
                  </a:moveTo>
                  <a:lnTo>
                    <a:pt x="128785" y="0"/>
                  </a:lnTo>
                  <a:lnTo>
                    <a:pt x="128785" y="128785"/>
                  </a:lnTo>
                  <a:lnTo>
                    <a:pt x="0" y="128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8" id="8"/>
            <p:cNvGrpSpPr/>
            <p:nvPr/>
          </p:nvGrpSpPr>
          <p:grpSpPr>
            <a:xfrm rot="0">
              <a:off x="30654" y="30654"/>
              <a:ext cx="67477" cy="67477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Freeform 11" id="11"/>
          <p:cNvSpPr/>
          <p:nvPr/>
        </p:nvSpPr>
        <p:spPr>
          <a:xfrm flipH="false" flipV="false" rot="-123809">
            <a:off x="3273921" y="355478"/>
            <a:ext cx="14409764" cy="10699250"/>
          </a:xfrm>
          <a:custGeom>
            <a:avLst/>
            <a:gdLst/>
            <a:ahLst/>
            <a:cxnLst/>
            <a:rect r="r" b="b" t="t" l="l"/>
            <a:pathLst>
              <a:path h="10699250" w="14409764">
                <a:moveTo>
                  <a:pt x="0" y="0"/>
                </a:moveTo>
                <a:lnTo>
                  <a:pt x="14409764" y="0"/>
                </a:lnTo>
                <a:lnTo>
                  <a:pt x="14409764" y="10699250"/>
                </a:lnTo>
                <a:lnTo>
                  <a:pt x="0" y="106992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42195">
            <a:off x="1311723" y="229081"/>
            <a:ext cx="8464065" cy="12069968"/>
          </a:xfrm>
          <a:custGeom>
            <a:avLst/>
            <a:gdLst/>
            <a:ahLst/>
            <a:cxnLst/>
            <a:rect r="r" b="b" t="t" l="l"/>
            <a:pathLst>
              <a:path h="12069968" w="8464065">
                <a:moveTo>
                  <a:pt x="0" y="0"/>
                </a:moveTo>
                <a:lnTo>
                  <a:pt x="8464065" y="0"/>
                </a:lnTo>
                <a:lnTo>
                  <a:pt x="8464065" y="12069968"/>
                </a:lnTo>
                <a:lnTo>
                  <a:pt x="0" y="120699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-521508">
            <a:off x="1580424" y="3808099"/>
            <a:ext cx="7370182" cy="5273165"/>
            <a:chOff x="0" y="0"/>
            <a:chExt cx="2255168" cy="161351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55168" cy="1613511"/>
            </a:xfrm>
            <a:custGeom>
              <a:avLst/>
              <a:gdLst/>
              <a:ahLst/>
              <a:cxnLst/>
              <a:rect r="r" b="b" t="t" l="l"/>
              <a:pathLst>
                <a:path h="1613511" w="2255168">
                  <a:moveTo>
                    <a:pt x="53572" y="0"/>
                  </a:moveTo>
                  <a:lnTo>
                    <a:pt x="2201595" y="0"/>
                  </a:lnTo>
                  <a:cubicBezTo>
                    <a:pt x="2215804" y="0"/>
                    <a:pt x="2229430" y="5644"/>
                    <a:pt x="2239477" y="15691"/>
                  </a:cubicBezTo>
                  <a:cubicBezTo>
                    <a:pt x="2249523" y="25738"/>
                    <a:pt x="2255168" y="39364"/>
                    <a:pt x="2255168" y="53572"/>
                  </a:cubicBezTo>
                  <a:lnTo>
                    <a:pt x="2255168" y="1559939"/>
                  </a:lnTo>
                  <a:cubicBezTo>
                    <a:pt x="2255168" y="1574147"/>
                    <a:pt x="2249523" y="1587773"/>
                    <a:pt x="2239477" y="1597820"/>
                  </a:cubicBezTo>
                  <a:cubicBezTo>
                    <a:pt x="2229430" y="1607867"/>
                    <a:pt x="2215804" y="1613511"/>
                    <a:pt x="2201595" y="1613511"/>
                  </a:cubicBezTo>
                  <a:lnTo>
                    <a:pt x="53572" y="1613511"/>
                  </a:lnTo>
                  <a:cubicBezTo>
                    <a:pt x="39364" y="1613511"/>
                    <a:pt x="25738" y="1607867"/>
                    <a:pt x="15691" y="1597820"/>
                  </a:cubicBezTo>
                  <a:cubicBezTo>
                    <a:pt x="5644" y="1587773"/>
                    <a:pt x="0" y="1574147"/>
                    <a:pt x="0" y="1559939"/>
                  </a:cubicBezTo>
                  <a:lnTo>
                    <a:pt x="0" y="53572"/>
                  </a:lnTo>
                  <a:cubicBezTo>
                    <a:pt x="0" y="39364"/>
                    <a:pt x="5644" y="25738"/>
                    <a:pt x="15691" y="15691"/>
                  </a:cubicBezTo>
                  <a:cubicBezTo>
                    <a:pt x="25738" y="5644"/>
                    <a:pt x="39364" y="0"/>
                    <a:pt x="53572" y="0"/>
                  </a:cubicBezTo>
                  <a:close/>
                </a:path>
              </a:pathLst>
            </a:custGeom>
            <a:solidFill>
              <a:srgbClr val="FDF9F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2255168" cy="16801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-606211">
            <a:off x="893521" y="1393409"/>
            <a:ext cx="7370182" cy="2109695"/>
            <a:chOff x="0" y="0"/>
            <a:chExt cx="2255168" cy="64553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255168" cy="645536"/>
            </a:xfrm>
            <a:custGeom>
              <a:avLst/>
              <a:gdLst/>
              <a:ahLst/>
              <a:cxnLst/>
              <a:rect r="r" b="b" t="t" l="l"/>
              <a:pathLst>
                <a:path h="645536" w="2255168">
                  <a:moveTo>
                    <a:pt x="53572" y="0"/>
                  </a:moveTo>
                  <a:lnTo>
                    <a:pt x="2201595" y="0"/>
                  </a:lnTo>
                  <a:cubicBezTo>
                    <a:pt x="2215804" y="0"/>
                    <a:pt x="2229430" y="5644"/>
                    <a:pt x="2239477" y="15691"/>
                  </a:cubicBezTo>
                  <a:cubicBezTo>
                    <a:pt x="2249523" y="25738"/>
                    <a:pt x="2255168" y="39364"/>
                    <a:pt x="2255168" y="53572"/>
                  </a:cubicBezTo>
                  <a:lnTo>
                    <a:pt x="2255168" y="591963"/>
                  </a:lnTo>
                  <a:cubicBezTo>
                    <a:pt x="2255168" y="606172"/>
                    <a:pt x="2249523" y="619798"/>
                    <a:pt x="2239477" y="629845"/>
                  </a:cubicBezTo>
                  <a:cubicBezTo>
                    <a:pt x="2229430" y="639891"/>
                    <a:pt x="2215804" y="645536"/>
                    <a:pt x="2201595" y="645536"/>
                  </a:cubicBezTo>
                  <a:lnTo>
                    <a:pt x="53572" y="645536"/>
                  </a:lnTo>
                  <a:cubicBezTo>
                    <a:pt x="39364" y="645536"/>
                    <a:pt x="25738" y="639891"/>
                    <a:pt x="15691" y="629845"/>
                  </a:cubicBezTo>
                  <a:cubicBezTo>
                    <a:pt x="5644" y="619798"/>
                    <a:pt x="0" y="606172"/>
                    <a:pt x="0" y="591963"/>
                  </a:cubicBezTo>
                  <a:lnTo>
                    <a:pt x="0" y="53572"/>
                  </a:lnTo>
                  <a:cubicBezTo>
                    <a:pt x="0" y="39364"/>
                    <a:pt x="5644" y="25738"/>
                    <a:pt x="15691" y="15691"/>
                  </a:cubicBezTo>
                  <a:cubicBezTo>
                    <a:pt x="25738" y="5644"/>
                    <a:pt x="39364" y="0"/>
                    <a:pt x="53572" y="0"/>
                  </a:cubicBezTo>
                  <a:close/>
                </a:path>
              </a:pathLst>
            </a:custGeom>
            <a:solidFill>
              <a:srgbClr val="FDF9F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2255168" cy="7122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-597629">
            <a:off x="873959" y="1613937"/>
            <a:ext cx="7409569" cy="1885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00"/>
              </a:lnSpc>
            </a:pPr>
            <a:r>
              <a:rPr lang="en-US" sz="6477">
                <a:solidFill>
                  <a:srgbClr val="000000"/>
                </a:solidFill>
                <a:latin typeface="Ballpoint"/>
              </a:rPr>
              <a:t>identify the categorical and numerical values</a:t>
            </a:r>
          </a:p>
        </p:txBody>
      </p:sp>
      <p:sp>
        <p:nvSpPr>
          <p:cNvPr name="TextBox 20" id="20"/>
          <p:cNvSpPr txBox="true"/>
          <p:nvPr/>
        </p:nvSpPr>
        <p:spPr>
          <a:xfrm rot="-597629">
            <a:off x="2040687" y="5046213"/>
            <a:ext cx="5950096" cy="2742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00"/>
              </a:lnSpc>
            </a:pPr>
            <a:r>
              <a:rPr lang="en-US" sz="6477">
                <a:solidFill>
                  <a:srgbClr val="000000"/>
                </a:solidFill>
                <a:latin typeface="Ballpoint"/>
              </a:rPr>
              <a:t>categorical-&gt;non-numeric</a:t>
            </a:r>
          </a:p>
          <a:p>
            <a:pPr algn="ctr">
              <a:lnSpc>
                <a:spcPts val="6800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-75824">
            <a:off x="11109881" y="1544985"/>
            <a:ext cx="5620197" cy="7828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66881" indent="-483441" lvl="1">
              <a:lnSpc>
                <a:spcPts val="4702"/>
              </a:lnSpc>
              <a:buFont typeface="Arial"/>
              <a:buChar char="•"/>
            </a:pPr>
            <a:r>
              <a:rPr lang="en-US" sz="4478">
                <a:solidFill>
                  <a:srgbClr val="000000"/>
                </a:solidFill>
                <a:latin typeface="Ballpoint"/>
              </a:rPr>
              <a:t>categorical_features = ['Vehicle_Dimensions','Vehicle_Type', 'FastagID', 'TollBoothID',</a:t>
            </a:r>
          </a:p>
          <a:p>
            <a:pPr algn="ctr">
              <a:lnSpc>
                <a:spcPts val="4702"/>
              </a:lnSpc>
            </a:pPr>
            <a:r>
              <a:rPr lang="en-US" sz="4478">
                <a:solidFill>
                  <a:srgbClr val="000000"/>
                </a:solidFill>
                <a:latin typeface="Ballpoint"/>
              </a:rPr>
              <a:t>            'Lane_Type', 'Geographical_Location', 'Vehicle_Plate_Number']</a:t>
            </a:r>
          </a:p>
          <a:p>
            <a:pPr algn="ctr">
              <a:lnSpc>
                <a:spcPts val="4702"/>
              </a:lnSpc>
            </a:pPr>
          </a:p>
          <a:p>
            <a:pPr algn="ctr" marL="966881" indent="-483441" lvl="1">
              <a:lnSpc>
                <a:spcPts val="4702"/>
              </a:lnSpc>
              <a:buFont typeface="Arial"/>
              <a:buChar char="•"/>
            </a:pPr>
            <a:r>
              <a:rPr lang="en-US" sz="4478">
                <a:solidFill>
                  <a:srgbClr val="000000"/>
                </a:solidFill>
                <a:latin typeface="Ballpoint"/>
              </a:rPr>
              <a:t>numerical_features = [ 'Transaction_Amount', 'Amount_paid', 'Vehicle_Speed']</a:t>
            </a:r>
          </a:p>
          <a:p>
            <a:pPr algn="ctr">
              <a:lnSpc>
                <a:spcPts val="4702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4198" y="-1705694"/>
            <a:ext cx="20256397" cy="13698388"/>
            <a:chOff x="0" y="0"/>
            <a:chExt cx="27008529" cy="18264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08529" cy="18264518"/>
            </a:xfrm>
            <a:custGeom>
              <a:avLst/>
              <a:gdLst/>
              <a:ahLst/>
              <a:cxnLst/>
              <a:rect r="r" b="b" t="t" l="l"/>
              <a:pathLst>
                <a:path h="18264518" w="27008529">
                  <a:moveTo>
                    <a:pt x="0" y="0"/>
                  </a:moveTo>
                  <a:lnTo>
                    <a:pt x="27008529" y="0"/>
                  </a:lnTo>
                  <a:lnTo>
                    <a:pt x="27008529" y="18264518"/>
                  </a:lnTo>
                  <a:lnTo>
                    <a:pt x="0" y="18264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387301" y="868290"/>
              <a:ext cx="15609466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15609466">
                  <a:moveTo>
                    <a:pt x="0" y="0"/>
                  </a:moveTo>
                  <a:lnTo>
                    <a:pt x="15609467" y="0"/>
                  </a:lnTo>
                  <a:lnTo>
                    <a:pt x="15609467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35067" y="868290"/>
              <a:ext cx="9352234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9352234">
                  <a:moveTo>
                    <a:pt x="0" y="0"/>
                  </a:moveTo>
                  <a:lnTo>
                    <a:pt x="9352234" y="0"/>
                  </a:lnTo>
                  <a:lnTo>
                    <a:pt x="9352234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-6690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1360869">
            <a:off x="-3152024" y="2982385"/>
            <a:ext cx="22830832" cy="6378969"/>
          </a:xfrm>
          <a:custGeom>
            <a:avLst/>
            <a:gdLst/>
            <a:ahLst/>
            <a:cxnLst/>
            <a:rect r="r" b="b" t="t" l="l"/>
            <a:pathLst>
              <a:path h="6378969" w="22830832">
                <a:moveTo>
                  <a:pt x="0" y="0"/>
                </a:moveTo>
                <a:lnTo>
                  <a:pt x="22830832" y="0"/>
                </a:lnTo>
                <a:lnTo>
                  <a:pt x="22830832" y="6378969"/>
                </a:lnTo>
                <a:lnTo>
                  <a:pt x="0" y="63789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9491" b="-274138"/>
            </a:stretch>
          </a:blipFill>
        </p:spPr>
      </p:sp>
      <p:grpSp>
        <p:nvGrpSpPr>
          <p:cNvPr name="Group 7" id="7"/>
          <p:cNvGrpSpPr/>
          <p:nvPr/>
        </p:nvGrpSpPr>
        <p:grpSpPr>
          <a:xfrm rot="1418514">
            <a:off x="16062744" y="1711794"/>
            <a:ext cx="88735" cy="88735"/>
            <a:chOff x="0" y="0"/>
            <a:chExt cx="118313" cy="1183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8313" cy="118313"/>
            </a:xfrm>
            <a:custGeom>
              <a:avLst/>
              <a:gdLst/>
              <a:ahLst/>
              <a:cxnLst/>
              <a:rect r="r" b="b" t="t" l="l"/>
              <a:pathLst>
                <a:path h="118313" w="118313">
                  <a:moveTo>
                    <a:pt x="0" y="0"/>
                  </a:moveTo>
                  <a:lnTo>
                    <a:pt x="118313" y="0"/>
                  </a:lnTo>
                  <a:lnTo>
                    <a:pt x="118313" y="118313"/>
                  </a:lnTo>
                  <a:lnTo>
                    <a:pt x="0" y="118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28161" y="28161"/>
              <a:ext cx="61991" cy="6199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642163" y="397810"/>
            <a:ext cx="13596142" cy="9171216"/>
          </a:xfrm>
          <a:custGeom>
            <a:avLst/>
            <a:gdLst/>
            <a:ahLst/>
            <a:cxnLst/>
            <a:rect r="r" b="b" t="t" l="l"/>
            <a:pathLst>
              <a:path h="9171216" w="13596142">
                <a:moveTo>
                  <a:pt x="0" y="0"/>
                </a:moveTo>
                <a:lnTo>
                  <a:pt x="13596142" y="0"/>
                </a:lnTo>
                <a:lnTo>
                  <a:pt x="13596142" y="9171216"/>
                </a:lnTo>
                <a:lnTo>
                  <a:pt x="0" y="91712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5900189" y="-266261"/>
            <a:ext cx="1540045" cy="1874929"/>
            <a:chOff x="0" y="0"/>
            <a:chExt cx="2053394" cy="249990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273856" y="2034616"/>
              <a:ext cx="390321" cy="390321"/>
            </a:xfrm>
            <a:custGeom>
              <a:avLst/>
              <a:gdLst/>
              <a:ahLst/>
              <a:cxnLst/>
              <a:rect r="r" b="b" t="t" l="l"/>
              <a:pathLst>
                <a:path h="390321" w="390321">
                  <a:moveTo>
                    <a:pt x="0" y="0"/>
                  </a:moveTo>
                  <a:lnTo>
                    <a:pt x="390321" y="0"/>
                  </a:lnTo>
                  <a:lnTo>
                    <a:pt x="390321" y="390321"/>
                  </a:lnTo>
                  <a:lnTo>
                    <a:pt x="0" y="390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1366762" y="2127522"/>
              <a:ext cx="204510" cy="204510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-1364219">
              <a:off x="365287" y="171856"/>
              <a:ext cx="1322819" cy="2156195"/>
            </a:xfrm>
            <a:custGeom>
              <a:avLst/>
              <a:gdLst/>
              <a:ahLst/>
              <a:cxnLst/>
              <a:rect r="r" b="b" t="t" l="l"/>
              <a:pathLst>
                <a:path h="2156195" w="1322819">
                  <a:moveTo>
                    <a:pt x="0" y="0"/>
                  </a:moveTo>
                  <a:lnTo>
                    <a:pt x="1322819" y="0"/>
                  </a:lnTo>
                  <a:lnTo>
                    <a:pt x="1322819" y="2156194"/>
                  </a:lnTo>
                  <a:lnTo>
                    <a:pt x="0" y="2156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630402" y="3760924"/>
            <a:ext cx="11619664" cy="4458065"/>
          </a:xfrm>
          <a:custGeom>
            <a:avLst/>
            <a:gdLst/>
            <a:ahLst/>
            <a:cxnLst/>
            <a:rect r="r" b="b" t="t" l="l"/>
            <a:pathLst>
              <a:path h="4458065" w="11619664">
                <a:moveTo>
                  <a:pt x="0" y="0"/>
                </a:moveTo>
                <a:lnTo>
                  <a:pt x="11619664" y="0"/>
                </a:lnTo>
                <a:lnTo>
                  <a:pt x="11619664" y="4458065"/>
                </a:lnTo>
                <a:lnTo>
                  <a:pt x="0" y="445806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-6053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4198" y="-1705694"/>
            <a:ext cx="20256397" cy="13698388"/>
            <a:chOff x="0" y="0"/>
            <a:chExt cx="27008529" cy="18264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08529" cy="18264518"/>
            </a:xfrm>
            <a:custGeom>
              <a:avLst/>
              <a:gdLst/>
              <a:ahLst/>
              <a:cxnLst/>
              <a:rect r="r" b="b" t="t" l="l"/>
              <a:pathLst>
                <a:path h="18264518" w="27008529">
                  <a:moveTo>
                    <a:pt x="0" y="0"/>
                  </a:moveTo>
                  <a:lnTo>
                    <a:pt x="27008529" y="0"/>
                  </a:lnTo>
                  <a:lnTo>
                    <a:pt x="27008529" y="18264518"/>
                  </a:lnTo>
                  <a:lnTo>
                    <a:pt x="0" y="18264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387301" y="868290"/>
              <a:ext cx="15609466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15609466">
                  <a:moveTo>
                    <a:pt x="0" y="0"/>
                  </a:moveTo>
                  <a:lnTo>
                    <a:pt x="15609467" y="0"/>
                  </a:lnTo>
                  <a:lnTo>
                    <a:pt x="15609467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35067" y="868290"/>
              <a:ext cx="9352234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9352234">
                  <a:moveTo>
                    <a:pt x="0" y="0"/>
                  </a:moveTo>
                  <a:lnTo>
                    <a:pt x="9352234" y="0"/>
                  </a:lnTo>
                  <a:lnTo>
                    <a:pt x="9352234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-6690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1360869">
            <a:off x="-3152024" y="2982385"/>
            <a:ext cx="22830832" cy="6378969"/>
          </a:xfrm>
          <a:custGeom>
            <a:avLst/>
            <a:gdLst/>
            <a:ahLst/>
            <a:cxnLst/>
            <a:rect r="r" b="b" t="t" l="l"/>
            <a:pathLst>
              <a:path h="6378969" w="22830832">
                <a:moveTo>
                  <a:pt x="0" y="0"/>
                </a:moveTo>
                <a:lnTo>
                  <a:pt x="22830832" y="0"/>
                </a:lnTo>
                <a:lnTo>
                  <a:pt x="22830832" y="6378969"/>
                </a:lnTo>
                <a:lnTo>
                  <a:pt x="0" y="63789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9491" b="-274138"/>
            </a:stretch>
          </a:blipFill>
        </p:spPr>
      </p:sp>
      <p:grpSp>
        <p:nvGrpSpPr>
          <p:cNvPr name="Group 7" id="7"/>
          <p:cNvGrpSpPr/>
          <p:nvPr/>
        </p:nvGrpSpPr>
        <p:grpSpPr>
          <a:xfrm rot="1418514">
            <a:off x="16062744" y="1711794"/>
            <a:ext cx="88735" cy="88735"/>
            <a:chOff x="0" y="0"/>
            <a:chExt cx="118313" cy="1183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8313" cy="118313"/>
            </a:xfrm>
            <a:custGeom>
              <a:avLst/>
              <a:gdLst/>
              <a:ahLst/>
              <a:cxnLst/>
              <a:rect r="r" b="b" t="t" l="l"/>
              <a:pathLst>
                <a:path h="118313" w="118313">
                  <a:moveTo>
                    <a:pt x="0" y="0"/>
                  </a:moveTo>
                  <a:lnTo>
                    <a:pt x="118313" y="0"/>
                  </a:lnTo>
                  <a:lnTo>
                    <a:pt x="118313" y="118313"/>
                  </a:lnTo>
                  <a:lnTo>
                    <a:pt x="0" y="118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28161" y="28161"/>
              <a:ext cx="61991" cy="6199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642163" y="397810"/>
            <a:ext cx="13596142" cy="9171216"/>
          </a:xfrm>
          <a:custGeom>
            <a:avLst/>
            <a:gdLst/>
            <a:ahLst/>
            <a:cxnLst/>
            <a:rect r="r" b="b" t="t" l="l"/>
            <a:pathLst>
              <a:path h="9171216" w="13596142">
                <a:moveTo>
                  <a:pt x="0" y="0"/>
                </a:moveTo>
                <a:lnTo>
                  <a:pt x="13596142" y="0"/>
                </a:lnTo>
                <a:lnTo>
                  <a:pt x="13596142" y="9171216"/>
                </a:lnTo>
                <a:lnTo>
                  <a:pt x="0" y="91712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5900189" y="-266261"/>
            <a:ext cx="1540045" cy="1874929"/>
            <a:chOff x="0" y="0"/>
            <a:chExt cx="2053394" cy="249990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273856" y="2034616"/>
              <a:ext cx="390321" cy="390321"/>
            </a:xfrm>
            <a:custGeom>
              <a:avLst/>
              <a:gdLst/>
              <a:ahLst/>
              <a:cxnLst/>
              <a:rect r="r" b="b" t="t" l="l"/>
              <a:pathLst>
                <a:path h="390321" w="390321">
                  <a:moveTo>
                    <a:pt x="0" y="0"/>
                  </a:moveTo>
                  <a:lnTo>
                    <a:pt x="390321" y="0"/>
                  </a:lnTo>
                  <a:lnTo>
                    <a:pt x="390321" y="390321"/>
                  </a:lnTo>
                  <a:lnTo>
                    <a:pt x="0" y="390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1366762" y="2127522"/>
              <a:ext cx="204510" cy="204510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-1364219">
              <a:off x="365287" y="171856"/>
              <a:ext cx="1322819" cy="2156195"/>
            </a:xfrm>
            <a:custGeom>
              <a:avLst/>
              <a:gdLst/>
              <a:ahLst/>
              <a:cxnLst/>
              <a:rect r="r" b="b" t="t" l="l"/>
              <a:pathLst>
                <a:path h="2156195" w="1322819">
                  <a:moveTo>
                    <a:pt x="0" y="0"/>
                  </a:moveTo>
                  <a:lnTo>
                    <a:pt x="1322819" y="0"/>
                  </a:lnTo>
                  <a:lnTo>
                    <a:pt x="1322819" y="2156194"/>
                  </a:lnTo>
                  <a:lnTo>
                    <a:pt x="0" y="2156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569080" y="3230819"/>
            <a:ext cx="11191551" cy="478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97"/>
              </a:lnSpc>
              <a:spcBef>
                <a:spcPct val="0"/>
              </a:spcBef>
            </a:pPr>
            <a:r>
              <a:rPr lang="en-US" sz="3855" spc="123">
                <a:solidFill>
                  <a:srgbClr val="000000"/>
                </a:solidFill>
                <a:latin typeface="Ballpoint"/>
              </a:rPr>
              <a:t>This project focuses on leveraging machine learning classification techniques to develop an </a:t>
            </a:r>
            <a:r>
              <a:rPr lang="en-US" sz="3855" spc="123">
                <a:solidFill>
                  <a:srgbClr val="000000"/>
                </a:solidFill>
                <a:latin typeface="Ballpoint"/>
              </a:rPr>
              <a:t>effective fraud detection system for Fastag transactions. The dataset comprises key features such as transaction details, vehicle information, geographical location, and transaction amounts. The goal is to create a robust model that can accurately identify instances of fraudulent activity, ensuring the integrity and security of Fastag transactions.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-783690" y="1455750"/>
            <a:ext cx="16447848" cy="1328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72"/>
              </a:lnSpc>
            </a:pPr>
            <a:r>
              <a:rPr lang="en-US" sz="10400">
                <a:solidFill>
                  <a:srgbClr val="1D1D1D"/>
                </a:solidFill>
                <a:latin typeface="Bobby Jones"/>
              </a:rPr>
              <a:t>problem statement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C2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4198" y="-1465058"/>
            <a:ext cx="20256397" cy="13698388"/>
            <a:chOff x="0" y="0"/>
            <a:chExt cx="27008529" cy="18264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08529" cy="18264518"/>
            </a:xfrm>
            <a:custGeom>
              <a:avLst/>
              <a:gdLst/>
              <a:ahLst/>
              <a:cxnLst/>
              <a:rect r="r" b="b" t="t" l="l"/>
              <a:pathLst>
                <a:path h="18264518" w="27008529">
                  <a:moveTo>
                    <a:pt x="0" y="0"/>
                  </a:moveTo>
                  <a:lnTo>
                    <a:pt x="27008529" y="0"/>
                  </a:lnTo>
                  <a:lnTo>
                    <a:pt x="27008529" y="18264518"/>
                  </a:lnTo>
                  <a:lnTo>
                    <a:pt x="0" y="18264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387301" y="868290"/>
              <a:ext cx="15609466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15609466">
                  <a:moveTo>
                    <a:pt x="0" y="0"/>
                  </a:moveTo>
                  <a:lnTo>
                    <a:pt x="15609467" y="0"/>
                  </a:lnTo>
                  <a:lnTo>
                    <a:pt x="15609467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35067" y="868290"/>
              <a:ext cx="9352234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9352234">
                  <a:moveTo>
                    <a:pt x="0" y="0"/>
                  </a:moveTo>
                  <a:lnTo>
                    <a:pt x="9352234" y="0"/>
                  </a:lnTo>
                  <a:lnTo>
                    <a:pt x="9352234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-6690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418552">
            <a:off x="-12820770" y="-1036943"/>
            <a:ext cx="22830832" cy="6378969"/>
          </a:xfrm>
          <a:custGeom>
            <a:avLst/>
            <a:gdLst/>
            <a:ahLst/>
            <a:cxnLst/>
            <a:rect r="r" b="b" t="t" l="l"/>
            <a:pathLst>
              <a:path h="6378969" w="22830832">
                <a:moveTo>
                  <a:pt x="0" y="0"/>
                </a:moveTo>
                <a:lnTo>
                  <a:pt x="22830832" y="0"/>
                </a:lnTo>
                <a:lnTo>
                  <a:pt x="22830832" y="6378969"/>
                </a:lnTo>
                <a:lnTo>
                  <a:pt x="0" y="63789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9491" b="-274138"/>
            </a:stretch>
          </a:blipFill>
        </p:spPr>
      </p:sp>
      <p:grpSp>
        <p:nvGrpSpPr>
          <p:cNvPr name="Group 7" id="7"/>
          <p:cNvGrpSpPr/>
          <p:nvPr/>
        </p:nvGrpSpPr>
        <p:grpSpPr>
          <a:xfrm rot="1418514">
            <a:off x="16062744" y="1711794"/>
            <a:ext cx="88735" cy="88735"/>
            <a:chOff x="0" y="0"/>
            <a:chExt cx="118313" cy="1183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8313" cy="118313"/>
            </a:xfrm>
            <a:custGeom>
              <a:avLst/>
              <a:gdLst/>
              <a:ahLst/>
              <a:cxnLst/>
              <a:rect r="r" b="b" t="t" l="l"/>
              <a:pathLst>
                <a:path h="118313" w="118313">
                  <a:moveTo>
                    <a:pt x="0" y="0"/>
                  </a:moveTo>
                  <a:lnTo>
                    <a:pt x="118313" y="0"/>
                  </a:lnTo>
                  <a:lnTo>
                    <a:pt x="118313" y="118313"/>
                  </a:lnTo>
                  <a:lnTo>
                    <a:pt x="0" y="118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28161" y="28161"/>
              <a:ext cx="61991" cy="6199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405182" y="0"/>
            <a:ext cx="17477635" cy="11789459"/>
          </a:xfrm>
          <a:custGeom>
            <a:avLst/>
            <a:gdLst/>
            <a:ahLst/>
            <a:cxnLst/>
            <a:rect r="r" b="b" t="t" l="l"/>
            <a:pathLst>
              <a:path h="11789459" w="17477635">
                <a:moveTo>
                  <a:pt x="0" y="0"/>
                </a:moveTo>
                <a:lnTo>
                  <a:pt x="17477636" y="0"/>
                </a:lnTo>
                <a:lnTo>
                  <a:pt x="17477636" y="11789459"/>
                </a:lnTo>
                <a:lnTo>
                  <a:pt x="0" y="117894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004413" y="-879239"/>
            <a:ext cx="1444393" cy="1758477"/>
            <a:chOff x="0" y="0"/>
            <a:chExt cx="1925857" cy="234463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194737" y="1908246"/>
              <a:ext cx="366078" cy="366078"/>
            </a:xfrm>
            <a:custGeom>
              <a:avLst/>
              <a:gdLst/>
              <a:ahLst/>
              <a:cxnLst/>
              <a:rect r="r" b="b" t="t" l="l"/>
              <a:pathLst>
                <a:path h="366078" w="366078">
                  <a:moveTo>
                    <a:pt x="0" y="0"/>
                  </a:moveTo>
                  <a:lnTo>
                    <a:pt x="366078" y="0"/>
                  </a:lnTo>
                  <a:lnTo>
                    <a:pt x="366078" y="366078"/>
                  </a:lnTo>
                  <a:lnTo>
                    <a:pt x="0" y="366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1281872" y="1995381"/>
              <a:ext cx="191808" cy="191808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-1364219">
              <a:off x="342599" y="161182"/>
              <a:ext cx="1240658" cy="2022273"/>
            </a:xfrm>
            <a:custGeom>
              <a:avLst/>
              <a:gdLst/>
              <a:ahLst/>
              <a:cxnLst/>
              <a:rect r="r" b="b" t="t" l="l"/>
              <a:pathLst>
                <a:path h="2022273" w="1240658">
                  <a:moveTo>
                    <a:pt x="0" y="0"/>
                  </a:moveTo>
                  <a:lnTo>
                    <a:pt x="1240659" y="0"/>
                  </a:lnTo>
                  <a:lnTo>
                    <a:pt x="1240659" y="2022273"/>
                  </a:lnTo>
                  <a:lnTo>
                    <a:pt x="0" y="2022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7185212" y="9460858"/>
            <a:ext cx="9198268" cy="471183"/>
            <a:chOff x="0" y="0"/>
            <a:chExt cx="2422589" cy="12409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422589" cy="124098"/>
            </a:xfrm>
            <a:custGeom>
              <a:avLst/>
              <a:gdLst/>
              <a:ahLst/>
              <a:cxnLst/>
              <a:rect r="r" b="b" t="t" l="l"/>
              <a:pathLst>
                <a:path h="124098" w="2422589">
                  <a:moveTo>
                    <a:pt x="0" y="0"/>
                  </a:moveTo>
                  <a:lnTo>
                    <a:pt x="2422589" y="0"/>
                  </a:lnTo>
                  <a:lnTo>
                    <a:pt x="2422589" y="124098"/>
                  </a:lnTo>
                  <a:lnTo>
                    <a:pt x="0" y="124098"/>
                  </a:lnTo>
                  <a:close/>
                </a:path>
              </a:pathLst>
            </a:custGeom>
            <a:solidFill>
              <a:srgbClr val="FFDE59">
                <a:alpha val="8000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66675"/>
              <a:ext cx="2422589" cy="1907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44856" y="1814598"/>
            <a:ext cx="3636965" cy="471183"/>
            <a:chOff x="0" y="0"/>
            <a:chExt cx="957884" cy="12409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57884" cy="124098"/>
            </a:xfrm>
            <a:custGeom>
              <a:avLst/>
              <a:gdLst/>
              <a:ahLst/>
              <a:cxnLst/>
              <a:rect r="r" b="b" t="t" l="l"/>
              <a:pathLst>
                <a:path h="124098" w="957884">
                  <a:moveTo>
                    <a:pt x="0" y="0"/>
                  </a:moveTo>
                  <a:lnTo>
                    <a:pt x="957884" y="0"/>
                  </a:lnTo>
                  <a:lnTo>
                    <a:pt x="957884" y="124098"/>
                  </a:lnTo>
                  <a:lnTo>
                    <a:pt x="0" y="124098"/>
                  </a:lnTo>
                  <a:close/>
                </a:path>
              </a:pathLst>
            </a:custGeom>
            <a:solidFill>
              <a:srgbClr val="FFDE59">
                <a:alpha val="8000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66675"/>
              <a:ext cx="957884" cy="1907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179530" y="3914916"/>
            <a:ext cx="15586846" cy="5140673"/>
          </a:xfrm>
          <a:custGeom>
            <a:avLst/>
            <a:gdLst/>
            <a:ahLst/>
            <a:cxnLst/>
            <a:rect r="r" b="b" t="t" l="l"/>
            <a:pathLst>
              <a:path h="5140673" w="15586846">
                <a:moveTo>
                  <a:pt x="0" y="0"/>
                </a:moveTo>
                <a:lnTo>
                  <a:pt x="15586845" y="0"/>
                </a:lnTo>
                <a:lnTo>
                  <a:pt x="15586845" y="5140673"/>
                </a:lnTo>
                <a:lnTo>
                  <a:pt x="0" y="514067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-36059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C2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4198" y="-1705694"/>
            <a:ext cx="20256397" cy="13698388"/>
            <a:chOff x="0" y="0"/>
            <a:chExt cx="27008529" cy="18264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08529" cy="18264518"/>
            </a:xfrm>
            <a:custGeom>
              <a:avLst/>
              <a:gdLst/>
              <a:ahLst/>
              <a:cxnLst/>
              <a:rect r="r" b="b" t="t" l="l"/>
              <a:pathLst>
                <a:path h="18264518" w="27008529">
                  <a:moveTo>
                    <a:pt x="0" y="0"/>
                  </a:moveTo>
                  <a:lnTo>
                    <a:pt x="27008529" y="0"/>
                  </a:lnTo>
                  <a:lnTo>
                    <a:pt x="27008529" y="18264518"/>
                  </a:lnTo>
                  <a:lnTo>
                    <a:pt x="0" y="18264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387301" y="868290"/>
              <a:ext cx="15609466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15609466">
                  <a:moveTo>
                    <a:pt x="0" y="0"/>
                  </a:moveTo>
                  <a:lnTo>
                    <a:pt x="15609467" y="0"/>
                  </a:lnTo>
                  <a:lnTo>
                    <a:pt x="15609467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35067" y="868290"/>
              <a:ext cx="9352234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9352234">
                  <a:moveTo>
                    <a:pt x="0" y="0"/>
                  </a:moveTo>
                  <a:lnTo>
                    <a:pt x="9352234" y="0"/>
                  </a:lnTo>
                  <a:lnTo>
                    <a:pt x="9352234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-6690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true" flipV="false" rot="-679758">
            <a:off x="2959002" y="-503827"/>
            <a:ext cx="9309692" cy="2601142"/>
          </a:xfrm>
          <a:custGeom>
            <a:avLst/>
            <a:gdLst/>
            <a:ahLst/>
            <a:cxnLst/>
            <a:rect r="r" b="b" t="t" l="l"/>
            <a:pathLst>
              <a:path h="2601142" w="9309692">
                <a:moveTo>
                  <a:pt x="9309692" y="0"/>
                </a:moveTo>
                <a:lnTo>
                  <a:pt x="0" y="0"/>
                </a:lnTo>
                <a:lnTo>
                  <a:pt x="0" y="2601142"/>
                </a:lnTo>
                <a:lnTo>
                  <a:pt x="9309692" y="2601142"/>
                </a:lnTo>
                <a:lnTo>
                  <a:pt x="9309692" y="0"/>
                </a:lnTo>
                <a:close/>
              </a:path>
            </a:pathLst>
          </a:custGeom>
          <a:blipFill>
            <a:blip r:embed="rId5">
              <a:alphaModFix amt="8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9491" b="-27413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85817">
            <a:off x="280" y="1343502"/>
            <a:ext cx="7917516" cy="8079098"/>
          </a:xfrm>
          <a:custGeom>
            <a:avLst/>
            <a:gdLst/>
            <a:ahLst/>
            <a:cxnLst/>
            <a:rect r="r" b="b" t="t" l="l"/>
            <a:pathLst>
              <a:path h="8079098" w="7917516">
                <a:moveTo>
                  <a:pt x="0" y="0"/>
                </a:moveTo>
                <a:lnTo>
                  <a:pt x="7917516" y="0"/>
                </a:lnTo>
                <a:lnTo>
                  <a:pt x="7917516" y="8079097"/>
                </a:lnTo>
                <a:lnTo>
                  <a:pt x="0" y="80790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431094">
            <a:off x="7789444" y="-65382"/>
            <a:ext cx="10098998" cy="10305100"/>
          </a:xfrm>
          <a:custGeom>
            <a:avLst/>
            <a:gdLst/>
            <a:ahLst/>
            <a:cxnLst/>
            <a:rect r="r" b="b" t="t" l="l"/>
            <a:pathLst>
              <a:path h="10305100" w="10098998">
                <a:moveTo>
                  <a:pt x="0" y="0"/>
                </a:moveTo>
                <a:lnTo>
                  <a:pt x="10098998" y="0"/>
                </a:lnTo>
                <a:lnTo>
                  <a:pt x="10098998" y="10305100"/>
                </a:lnTo>
                <a:lnTo>
                  <a:pt x="0" y="103051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-1443256">
            <a:off x="11589413" y="-436653"/>
            <a:ext cx="2231084" cy="2095589"/>
            <a:chOff x="0" y="0"/>
            <a:chExt cx="2974778" cy="2794119"/>
          </a:xfrm>
        </p:grpSpPr>
        <p:sp>
          <p:nvSpPr>
            <p:cNvPr name="Freeform 10" id="10"/>
            <p:cNvSpPr/>
            <p:nvPr/>
          </p:nvSpPr>
          <p:spPr>
            <a:xfrm flipH="false" flipV="false" rot="2603062">
              <a:off x="214368" y="1917089"/>
              <a:ext cx="461555" cy="461555"/>
            </a:xfrm>
            <a:custGeom>
              <a:avLst/>
              <a:gdLst/>
              <a:ahLst/>
              <a:cxnLst/>
              <a:rect r="r" b="b" t="t" l="l"/>
              <a:pathLst>
                <a:path h="461555" w="461555">
                  <a:moveTo>
                    <a:pt x="0" y="0"/>
                  </a:moveTo>
                  <a:lnTo>
                    <a:pt x="461554" y="0"/>
                  </a:lnTo>
                  <a:lnTo>
                    <a:pt x="461554" y="461555"/>
                  </a:lnTo>
                  <a:lnTo>
                    <a:pt x="0" y="4615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1" id="11"/>
            <p:cNvGrpSpPr/>
            <p:nvPr/>
          </p:nvGrpSpPr>
          <p:grpSpPr>
            <a:xfrm rot="2603062">
              <a:off x="324229" y="2026950"/>
              <a:ext cx="241833" cy="241833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10175" lIns="10175" bIns="10175" rIns="10175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true" flipV="false" rot="3146889">
              <a:off x="705272" y="122208"/>
              <a:ext cx="1564235" cy="2549703"/>
            </a:xfrm>
            <a:custGeom>
              <a:avLst/>
              <a:gdLst/>
              <a:ahLst/>
              <a:cxnLst/>
              <a:rect r="r" b="b" t="t" l="l"/>
              <a:pathLst>
                <a:path h="2549703" w="1564235">
                  <a:moveTo>
                    <a:pt x="1564235" y="0"/>
                  </a:moveTo>
                  <a:lnTo>
                    <a:pt x="0" y="0"/>
                  </a:lnTo>
                  <a:lnTo>
                    <a:pt x="0" y="2549703"/>
                  </a:lnTo>
                  <a:lnTo>
                    <a:pt x="1564235" y="2549703"/>
                  </a:lnTo>
                  <a:lnTo>
                    <a:pt x="1564235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-580503">
            <a:off x="3770176" y="1157652"/>
            <a:ext cx="1667121" cy="1565876"/>
            <a:chOff x="0" y="0"/>
            <a:chExt cx="2222828" cy="2087835"/>
          </a:xfrm>
        </p:grpSpPr>
        <p:sp>
          <p:nvSpPr>
            <p:cNvPr name="Freeform 16" id="16"/>
            <p:cNvSpPr/>
            <p:nvPr/>
          </p:nvSpPr>
          <p:spPr>
            <a:xfrm flipH="false" flipV="false" rot="2603062">
              <a:off x="160181" y="1432496"/>
              <a:ext cx="344885" cy="344885"/>
            </a:xfrm>
            <a:custGeom>
              <a:avLst/>
              <a:gdLst/>
              <a:ahLst/>
              <a:cxnLst/>
              <a:rect r="r" b="b" t="t" l="l"/>
              <a:pathLst>
                <a:path h="344885" w="344885">
                  <a:moveTo>
                    <a:pt x="0" y="0"/>
                  </a:moveTo>
                  <a:lnTo>
                    <a:pt x="344885" y="0"/>
                  </a:lnTo>
                  <a:lnTo>
                    <a:pt x="344885" y="344886"/>
                  </a:lnTo>
                  <a:lnTo>
                    <a:pt x="0" y="3448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7" id="17"/>
            <p:cNvGrpSpPr/>
            <p:nvPr/>
          </p:nvGrpSpPr>
          <p:grpSpPr>
            <a:xfrm rot="2603062">
              <a:off x="242272" y="1514587"/>
              <a:ext cx="180704" cy="180704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10175" lIns="10175" bIns="10175" rIns="10175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true" flipV="false" rot="3146889">
              <a:off x="526996" y="91317"/>
              <a:ext cx="1168835" cy="1905201"/>
            </a:xfrm>
            <a:custGeom>
              <a:avLst/>
              <a:gdLst/>
              <a:ahLst/>
              <a:cxnLst/>
              <a:rect r="r" b="b" t="t" l="l"/>
              <a:pathLst>
                <a:path h="1905201" w="1168835">
                  <a:moveTo>
                    <a:pt x="1168835" y="0"/>
                  </a:moveTo>
                  <a:lnTo>
                    <a:pt x="0" y="0"/>
                  </a:lnTo>
                  <a:lnTo>
                    <a:pt x="0" y="1905201"/>
                  </a:lnTo>
                  <a:lnTo>
                    <a:pt x="1168835" y="1905201"/>
                  </a:lnTo>
                  <a:lnTo>
                    <a:pt x="1168835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-1805729">
            <a:off x="772723" y="3546338"/>
            <a:ext cx="6372631" cy="3673425"/>
            <a:chOff x="0" y="0"/>
            <a:chExt cx="8496841" cy="4897900"/>
          </a:xfrm>
        </p:grpSpPr>
        <p:grpSp>
          <p:nvGrpSpPr>
            <p:cNvPr name="Group 22" id="22"/>
            <p:cNvGrpSpPr/>
            <p:nvPr/>
          </p:nvGrpSpPr>
          <p:grpSpPr>
            <a:xfrm rot="316730">
              <a:off x="174359" y="365991"/>
              <a:ext cx="8148122" cy="4165918"/>
              <a:chOff x="0" y="0"/>
              <a:chExt cx="1609506" cy="822897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609506" cy="822897"/>
              </a:xfrm>
              <a:custGeom>
                <a:avLst/>
                <a:gdLst/>
                <a:ahLst/>
                <a:cxnLst/>
                <a:rect r="r" b="b" t="t" l="l"/>
                <a:pathLst>
                  <a:path h="822897" w="1609506">
                    <a:moveTo>
                      <a:pt x="64610" y="0"/>
                    </a:moveTo>
                    <a:lnTo>
                      <a:pt x="1544896" y="0"/>
                    </a:lnTo>
                    <a:cubicBezTo>
                      <a:pt x="1580579" y="0"/>
                      <a:pt x="1609506" y="28927"/>
                      <a:pt x="1609506" y="64610"/>
                    </a:cubicBezTo>
                    <a:lnTo>
                      <a:pt x="1609506" y="758287"/>
                    </a:lnTo>
                    <a:cubicBezTo>
                      <a:pt x="1609506" y="793971"/>
                      <a:pt x="1580579" y="822897"/>
                      <a:pt x="1544896" y="822897"/>
                    </a:cubicBezTo>
                    <a:lnTo>
                      <a:pt x="64610" y="822897"/>
                    </a:lnTo>
                    <a:cubicBezTo>
                      <a:pt x="47474" y="822897"/>
                      <a:pt x="31041" y="816090"/>
                      <a:pt x="18924" y="803974"/>
                    </a:cubicBezTo>
                    <a:cubicBezTo>
                      <a:pt x="6807" y="791857"/>
                      <a:pt x="0" y="775423"/>
                      <a:pt x="0" y="758287"/>
                    </a:cubicBezTo>
                    <a:lnTo>
                      <a:pt x="0" y="64610"/>
                    </a:lnTo>
                    <a:cubicBezTo>
                      <a:pt x="0" y="28927"/>
                      <a:pt x="28927" y="0"/>
                      <a:pt x="6461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66675"/>
                <a:ext cx="1609506" cy="8895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361039">
              <a:off x="602010" y="554614"/>
              <a:ext cx="7501991" cy="27753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119"/>
                </a:lnSpc>
                <a:spcBef>
                  <a:spcPct val="0"/>
                </a:spcBef>
              </a:pPr>
              <a:r>
                <a:rPr lang="en-US" sz="5799">
                  <a:solidFill>
                    <a:srgbClr val="000000"/>
                  </a:solidFill>
                  <a:latin typeface="Ballpoint"/>
                </a:rPr>
                <a:t>Predicting on test data using the model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-430793">
            <a:off x="8713698" y="4064415"/>
            <a:ext cx="7982515" cy="3190483"/>
          </a:xfrm>
          <a:custGeom>
            <a:avLst/>
            <a:gdLst/>
            <a:ahLst/>
            <a:cxnLst/>
            <a:rect r="r" b="b" t="t" l="l"/>
            <a:pathLst>
              <a:path h="3190483" w="7982515">
                <a:moveTo>
                  <a:pt x="0" y="0"/>
                </a:moveTo>
                <a:lnTo>
                  <a:pt x="7982515" y="0"/>
                </a:lnTo>
                <a:lnTo>
                  <a:pt x="7982515" y="3190482"/>
                </a:lnTo>
                <a:lnTo>
                  <a:pt x="0" y="319048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-123766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C2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4198" y="-1705694"/>
            <a:ext cx="20256397" cy="13698388"/>
            <a:chOff x="0" y="0"/>
            <a:chExt cx="27008529" cy="18264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08529" cy="18264518"/>
            </a:xfrm>
            <a:custGeom>
              <a:avLst/>
              <a:gdLst/>
              <a:ahLst/>
              <a:cxnLst/>
              <a:rect r="r" b="b" t="t" l="l"/>
              <a:pathLst>
                <a:path h="18264518" w="27008529">
                  <a:moveTo>
                    <a:pt x="0" y="0"/>
                  </a:moveTo>
                  <a:lnTo>
                    <a:pt x="27008529" y="0"/>
                  </a:lnTo>
                  <a:lnTo>
                    <a:pt x="27008529" y="18264518"/>
                  </a:lnTo>
                  <a:lnTo>
                    <a:pt x="0" y="18264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387301" y="868290"/>
              <a:ext cx="15609466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15609466">
                  <a:moveTo>
                    <a:pt x="0" y="0"/>
                  </a:moveTo>
                  <a:lnTo>
                    <a:pt x="15609467" y="0"/>
                  </a:lnTo>
                  <a:lnTo>
                    <a:pt x="15609467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35067" y="868290"/>
              <a:ext cx="9352234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9352234">
                  <a:moveTo>
                    <a:pt x="0" y="0"/>
                  </a:moveTo>
                  <a:lnTo>
                    <a:pt x="9352234" y="0"/>
                  </a:lnTo>
                  <a:lnTo>
                    <a:pt x="9352234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-6690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true" flipV="false" rot="-679758">
            <a:off x="2959002" y="-503827"/>
            <a:ext cx="9309692" cy="2601142"/>
          </a:xfrm>
          <a:custGeom>
            <a:avLst/>
            <a:gdLst/>
            <a:ahLst/>
            <a:cxnLst/>
            <a:rect r="r" b="b" t="t" l="l"/>
            <a:pathLst>
              <a:path h="2601142" w="9309692">
                <a:moveTo>
                  <a:pt x="9309692" y="0"/>
                </a:moveTo>
                <a:lnTo>
                  <a:pt x="0" y="0"/>
                </a:lnTo>
                <a:lnTo>
                  <a:pt x="0" y="2601142"/>
                </a:lnTo>
                <a:lnTo>
                  <a:pt x="9309692" y="2601142"/>
                </a:lnTo>
                <a:lnTo>
                  <a:pt x="9309692" y="0"/>
                </a:lnTo>
                <a:close/>
              </a:path>
            </a:pathLst>
          </a:custGeom>
          <a:blipFill>
            <a:blip r:embed="rId5">
              <a:alphaModFix amt="8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9491" b="-27413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85817">
            <a:off x="19330" y="1343502"/>
            <a:ext cx="7917516" cy="8079098"/>
          </a:xfrm>
          <a:custGeom>
            <a:avLst/>
            <a:gdLst/>
            <a:ahLst/>
            <a:cxnLst/>
            <a:rect r="r" b="b" t="t" l="l"/>
            <a:pathLst>
              <a:path h="8079098" w="7917516">
                <a:moveTo>
                  <a:pt x="0" y="0"/>
                </a:moveTo>
                <a:lnTo>
                  <a:pt x="7917516" y="0"/>
                </a:lnTo>
                <a:lnTo>
                  <a:pt x="7917516" y="8079097"/>
                </a:lnTo>
                <a:lnTo>
                  <a:pt x="0" y="80790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431094">
            <a:off x="7789444" y="-65382"/>
            <a:ext cx="10098998" cy="10305100"/>
          </a:xfrm>
          <a:custGeom>
            <a:avLst/>
            <a:gdLst/>
            <a:ahLst/>
            <a:cxnLst/>
            <a:rect r="r" b="b" t="t" l="l"/>
            <a:pathLst>
              <a:path h="10305100" w="10098998">
                <a:moveTo>
                  <a:pt x="0" y="0"/>
                </a:moveTo>
                <a:lnTo>
                  <a:pt x="10098998" y="0"/>
                </a:lnTo>
                <a:lnTo>
                  <a:pt x="10098998" y="10305100"/>
                </a:lnTo>
                <a:lnTo>
                  <a:pt x="0" y="103051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-1443256">
            <a:off x="11589413" y="-436653"/>
            <a:ext cx="2231084" cy="2095589"/>
            <a:chOff x="0" y="0"/>
            <a:chExt cx="2974778" cy="2794119"/>
          </a:xfrm>
        </p:grpSpPr>
        <p:sp>
          <p:nvSpPr>
            <p:cNvPr name="Freeform 10" id="10"/>
            <p:cNvSpPr/>
            <p:nvPr/>
          </p:nvSpPr>
          <p:spPr>
            <a:xfrm flipH="false" flipV="false" rot="2603062">
              <a:off x="214368" y="1917089"/>
              <a:ext cx="461555" cy="461555"/>
            </a:xfrm>
            <a:custGeom>
              <a:avLst/>
              <a:gdLst/>
              <a:ahLst/>
              <a:cxnLst/>
              <a:rect r="r" b="b" t="t" l="l"/>
              <a:pathLst>
                <a:path h="461555" w="461555">
                  <a:moveTo>
                    <a:pt x="0" y="0"/>
                  </a:moveTo>
                  <a:lnTo>
                    <a:pt x="461554" y="0"/>
                  </a:lnTo>
                  <a:lnTo>
                    <a:pt x="461554" y="461555"/>
                  </a:lnTo>
                  <a:lnTo>
                    <a:pt x="0" y="4615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1" id="11"/>
            <p:cNvGrpSpPr/>
            <p:nvPr/>
          </p:nvGrpSpPr>
          <p:grpSpPr>
            <a:xfrm rot="2603062">
              <a:off x="324229" y="2026950"/>
              <a:ext cx="241833" cy="241833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10175" lIns="10175" bIns="10175" rIns="10175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true" flipV="false" rot="3146889">
              <a:off x="705272" y="122208"/>
              <a:ext cx="1564235" cy="2549703"/>
            </a:xfrm>
            <a:custGeom>
              <a:avLst/>
              <a:gdLst/>
              <a:ahLst/>
              <a:cxnLst/>
              <a:rect r="r" b="b" t="t" l="l"/>
              <a:pathLst>
                <a:path h="2549703" w="1564235">
                  <a:moveTo>
                    <a:pt x="1564235" y="0"/>
                  </a:moveTo>
                  <a:lnTo>
                    <a:pt x="0" y="0"/>
                  </a:lnTo>
                  <a:lnTo>
                    <a:pt x="0" y="2549703"/>
                  </a:lnTo>
                  <a:lnTo>
                    <a:pt x="1564235" y="2549703"/>
                  </a:lnTo>
                  <a:lnTo>
                    <a:pt x="1564235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-580503">
            <a:off x="3770176" y="1157652"/>
            <a:ext cx="1667121" cy="1565876"/>
            <a:chOff x="0" y="0"/>
            <a:chExt cx="2222828" cy="2087835"/>
          </a:xfrm>
        </p:grpSpPr>
        <p:sp>
          <p:nvSpPr>
            <p:cNvPr name="Freeform 16" id="16"/>
            <p:cNvSpPr/>
            <p:nvPr/>
          </p:nvSpPr>
          <p:spPr>
            <a:xfrm flipH="false" flipV="false" rot="2603062">
              <a:off x="160181" y="1432496"/>
              <a:ext cx="344885" cy="344885"/>
            </a:xfrm>
            <a:custGeom>
              <a:avLst/>
              <a:gdLst/>
              <a:ahLst/>
              <a:cxnLst/>
              <a:rect r="r" b="b" t="t" l="l"/>
              <a:pathLst>
                <a:path h="344885" w="344885">
                  <a:moveTo>
                    <a:pt x="0" y="0"/>
                  </a:moveTo>
                  <a:lnTo>
                    <a:pt x="344885" y="0"/>
                  </a:lnTo>
                  <a:lnTo>
                    <a:pt x="344885" y="344886"/>
                  </a:lnTo>
                  <a:lnTo>
                    <a:pt x="0" y="3448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7" id="17"/>
            <p:cNvGrpSpPr/>
            <p:nvPr/>
          </p:nvGrpSpPr>
          <p:grpSpPr>
            <a:xfrm rot="2603062">
              <a:off x="242272" y="1514587"/>
              <a:ext cx="180704" cy="180704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10175" lIns="10175" bIns="10175" rIns="10175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true" flipV="false" rot="3146889">
              <a:off x="526996" y="91317"/>
              <a:ext cx="1168835" cy="1905201"/>
            </a:xfrm>
            <a:custGeom>
              <a:avLst/>
              <a:gdLst/>
              <a:ahLst/>
              <a:cxnLst/>
              <a:rect r="r" b="b" t="t" l="l"/>
              <a:pathLst>
                <a:path h="1905201" w="1168835">
                  <a:moveTo>
                    <a:pt x="1168835" y="0"/>
                  </a:moveTo>
                  <a:lnTo>
                    <a:pt x="0" y="0"/>
                  </a:lnTo>
                  <a:lnTo>
                    <a:pt x="0" y="1905201"/>
                  </a:lnTo>
                  <a:lnTo>
                    <a:pt x="1168835" y="1905201"/>
                  </a:lnTo>
                  <a:lnTo>
                    <a:pt x="1168835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-476648">
            <a:off x="8808581" y="2064186"/>
            <a:ext cx="7792749" cy="4929391"/>
          </a:xfrm>
          <a:custGeom>
            <a:avLst/>
            <a:gdLst/>
            <a:ahLst/>
            <a:cxnLst/>
            <a:rect r="r" b="b" t="t" l="l"/>
            <a:pathLst>
              <a:path h="4929391" w="7792749">
                <a:moveTo>
                  <a:pt x="0" y="0"/>
                </a:moveTo>
                <a:lnTo>
                  <a:pt x="7792749" y="0"/>
                </a:lnTo>
                <a:lnTo>
                  <a:pt x="7792749" y="4929391"/>
                </a:lnTo>
                <a:lnTo>
                  <a:pt x="0" y="492939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7571" t="0" r="-65199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270402">
            <a:off x="1238937" y="2661888"/>
            <a:ext cx="5411349" cy="5778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6"/>
              </a:lnSpc>
              <a:spcBef>
                <a:spcPct val="0"/>
              </a:spcBef>
            </a:pPr>
            <a:r>
              <a:rPr lang="en-US" sz="8004">
                <a:solidFill>
                  <a:srgbClr val="000000"/>
                </a:solidFill>
                <a:latin typeface="Ballpoint"/>
              </a:rPr>
              <a:t>Evaluation metrics of Logistic Regression model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C2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4198" y="-1465058"/>
            <a:ext cx="20256397" cy="13698388"/>
            <a:chOff x="0" y="0"/>
            <a:chExt cx="27008529" cy="18264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08529" cy="18264518"/>
            </a:xfrm>
            <a:custGeom>
              <a:avLst/>
              <a:gdLst/>
              <a:ahLst/>
              <a:cxnLst/>
              <a:rect r="r" b="b" t="t" l="l"/>
              <a:pathLst>
                <a:path h="18264518" w="27008529">
                  <a:moveTo>
                    <a:pt x="0" y="0"/>
                  </a:moveTo>
                  <a:lnTo>
                    <a:pt x="27008529" y="0"/>
                  </a:lnTo>
                  <a:lnTo>
                    <a:pt x="27008529" y="18264518"/>
                  </a:lnTo>
                  <a:lnTo>
                    <a:pt x="0" y="18264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387301" y="868290"/>
              <a:ext cx="15609466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15609466">
                  <a:moveTo>
                    <a:pt x="0" y="0"/>
                  </a:moveTo>
                  <a:lnTo>
                    <a:pt x="15609467" y="0"/>
                  </a:lnTo>
                  <a:lnTo>
                    <a:pt x="15609467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35067" y="868290"/>
              <a:ext cx="9352234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9352234">
                  <a:moveTo>
                    <a:pt x="0" y="0"/>
                  </a:moveTo>
                  <a:lnTo>
                    <a:pt x="9352234" y="0"/>
                  </a:lnTo>
                  <a:lnTo>
                    <a:pt x="9352234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-6690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418552">
            <a:off x="-12820770" y="-1036943"/>
            <a:ext cx="22830832" cy="6378969"/>
          </a:xfrm>
          <a:custGeom>
            <a:avLst/>
            <a:gdLst/>
            <a:ahLst/>
            <a:cxnLst/>
            <a:rect r="r" b="b" t="t" l="l"/>
            <a:pathLst>
              <a:path h="6378969" w="22830832">
                <a:moveTo>
                  <a:pt x="0" y="0"/>
                </a:moveTo>
                <a:lnTo>
                  <a:pt x="22830832" y="0"/>
                </a:lnTo>
                <a:lnTo>
                  <a:pt x="22830832" y="6378969"/>
                </a:lnTo>
                <a:lnTo>
                  <a:pt x="0" y="63789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9491" b="-274138"/>
            </a:stretch>
          </a:blipFill>
        </p:spPr>
      </p:sp>
      <p:grpSp>
        <p:nvGrpSpPr>
          <p:cNvPr name="Group 7" id="7"/>
          <p:cNvGrpSpPr/>
          <p:nvPr/>
        </p:nvGrpSpPr>
        <p:grpSpPr>
          <a:xfrm rot="1418514">
            <a:off x="16062744" y="1711794"/>
            <a:ext cx="88735" cy="88735"/>
            <a:chOff x="0" y="0"/>
            <a:chExt cx="118313" cy="1183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8313" cy="118313"/>
            </a:xfrm>
            <a:custGeom>
              <a:avLst/>
              <a:gdLst/>
              <a:ahLst/>
              <a:cxnLst/>
              <a:rect r="r" b="b" t="t" l="l"/>
              <a:pathLst>
                <a:path h="118313" w="118313">
                  <a:moveTo>
                    <a:pt x="0" y="0"/>
                  </a:moveTo>
                  <a:lnTo>
                    <a:pt x="118313" y="0"/>
                  </a:lnTo>
                  <a:lnTo>
                    <a:pt x="118313" y="118313"/>
                  </a:lnTo>
                  <a:lnTo>
                    <a:pt x="0" y="118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28161" y="28161"/>
              <a:ext cx="61991" cy="6199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405182" y="0"/>
            <a:ext cx="17477635" cy="11789459"/>
          </a:xfrm>
          <a:custGeom>
            <a:avLst/>
            <a:gdLst/>
            <a:ahLst/>
            <a:cxnLst/>
            <a:rect r="r" b="b" t="t" l="l"/>
            <a:pathLst>
              <a:path h="11789459" w="17477635">
                <a:moveTo>
                  <a:pt x="0" y="0"/>
                </a:moveTo>
                <a:lnTo>
                  <a:pt x="17477636" y="0"/>
                </a:lnTo>
                <a:lnTo>
                  <a:pt x="17477636" y="11789459"/>
                </a:lnTo>
                <a:lnTo>
                  <a:pt x="0" y="117894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004413" y="-879239"/>
            <a:ext cx="1444393" cy="1758477"/>
            <a:chOff x="0" y="0"/>
            <a:chExt cx="1925857" cy="234463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194737" y="1908246"/>
              <a:ext cx="366078" cy="366078"/>
            </a:xfrm>
            <a:custGeom>
              <a:avLst/>
              <a:gdLst/>
              <a:ahLst/>
              <a:cxnLst/>
              <a:rect r="r" b="b" t="t" l="l"/>
              <a:pathLst>
                <a:path h="366078" w="366078">
                  <a:moveTo>
                    <a:pt x="0" y="0"/>
                  </a:moveTo>
                  <a:lnTo>
                    <a:pt x="366078" y="0"/>
                  </a:lnTo>
                  <a:lnTo>
                    <a:pt x="366078" y="366078"/>
                  </a:lnTo>
                  <a:lnTo>
                    <a:pt x="0" y="366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1281872" y="1995381"/>
              <a:ext cx="191808" cy="191808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-1364219">
              <a:off x="342599" y="161182"/>
              <a:ext cx="1240658" cy="2022273"/>
            </a:xfrm>
            <a:custGeom>
              <a:avLst/>
              <a:gdLst/>
              <a:ahLst/>
              <a:cxnLst/>
              <a:rect r="r" b="b" t="t" l="l"/>
              <a:pathLst>
                <a:path h="2022273" w="1240658">
                  <a:moveTo>
                    <a:pt x="0" y="0"/>
                  </a:moveTo>
                  <a:lnTo>
                    <a:pt x="1240659" y="0"/>
                  </a:lnTo>
                  <a:lnTo>
                    <a:pt x="1240659" y="2022273"/>
                  </a:lnTo>
                  <a:lnTo>
                    <a:pt x="0" y="2022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-1370489">
            <a:off x="3873329" y="-975411"/>
            <a:ext cx="13209324" cy="13478902"/>
          </a:xfrm>
          <a:custGeom>
            <a:avLst/>
            <a:gdLst/>
            <a:ahLst/>
            <a:cxnLst/>
            <a:rect r="r" b="b" t="t" l="l"/>
            <a:pathLst>
              <a:path h="13478902" w="13209324">
                <a:moveTo>
                  <a:pt x="0" y="0"/>
                </a:moveTo>
                <a:lnTo>
                  <a:pt x="13209323" y="0"/>
                </a:lnTo>
                <a:lnTo>
                  <a:pt x="13209323" y="13478902"/>
                </a:lnTo>
                <a:lnTo>
                  <a:pt x="0" y="1347890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1329683">
            <a:off x="5519546" y="2880283"/>
            <a:ext cx="9056661" cy="5007707"/>
          </a:xfrm>
          <a:custGeom>
            <a:avLst/>
            <a:gdLst/>
            <a:ahLst/>
            <a:cxnLst/>
            <a:rect r="r" b="b" t="t" l="l"/>
            <a:pathLst>
              <a:path h="5007707" w="9056661">
                <a:moveTo>
                  <a:pt x="0" y="0"/>
                </a:moveTo>
                <a:lnTo>
                  <a:pt x="9056661" y="0"/>
                </a:lnTo>
                <a:lnTo>
                  <a:pt x="9056661" y="5007707"/>
                </a:lnTo>
                <a:lnTo>
                  <a:pt x="0" y="500770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-181524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C2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4198" y="-1465058"/>
            <a:ext cx="20256397" cy="13698388"/>
            <a:chOff x="0" y="0"/>
            <a:chExt cx="27008529" cy="18264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08529" cy="18264518"/>
            </a:xfrm>
            <a:custGeom>
              <a:avLst/>
              <a:gdLst/>
              <a:ahLst/>
              <a:cxnLst/>
              <a:rect r="r" b="b" t="t" l="l"/>
              <a:pathLst>
                <a:path h="18264518" w="27008529">
                  <a:moveTo>
                    <a:pt x="0" y="0"/>
                  </a:moveTo>
                  <a:lnTo>
                    <a:pt x="27008529" y="0"/>
                  </a:lnTo>
                  <a:lnTo>
                    <a:pt x="27008529" y="18264518"/>
                  </a:lnTo>
                  <a:lnTo>
                    <a:pt x="0" y="18264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387301" y="868290"/>
              <a:ext cx="15609466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15609466">
                  <a:moveTo>
                    <a:pt x="0" y="0"/>
                  </a:moveTo>
                  <a:lnTo>
                    <a:pt x="15609467" y="0"/>
                  </a:lnTo>
                  <a:lnTo>
                    <a:pt x="15609467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35067" y="868290"/>
              <a:ext cx="9352234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9352234">
                  <a:moveTo>
                    <a:pt x="0" y="0"/>
                  </a:moveTo>
                  <a:lnTo>
                    <a:pt x="9352234" y="0"/>
                  </a:lnTo>
                  <a:lnTo>
                    <a:pt x="9352234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-6690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418552">
            <a:off x="-12820770" y="-1036943"/>
            <a:ext cx="22830832" cy="6378969"/>
          </a:xfrm>
          <a:custGeom>
            <a:avLst/>
            <a:gdLst/>
            <a:ahLst/>
            <a:cxnLst/>
            <a:rect r="r" b="b" t="t" l="l"/>
            <a:pathLst>
              <a:path h="6378969" w="22830832">
                <a:moveTo>
                  <a:pt x="0" y="0"/>
                </a:moveTo>
                <a:lnTo>
                  <a:pt x="22830832" y="0"/>
                </a:lnTo>
                <a:lnTo>
                  <a:pt x="22830832" y="6378969"/>
                </a:lnTo>
                <a:lnTo>
                  <a:pt x="0" y="63789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9491" b="-274138"/>
            </a:stretch>
          </a:blipFill>
        </p:spPr>
      </p:sp>
      <p:grpSp>
        <p:nvGrpSpPr>
          <p:cNvPr name="Group 7" id="7"/>
          <p:cNvGrpSpPr/>
          <p:nvPr/>
        </p:nvGrpSpPr>
        <p:grpSpPr>
          <a:xfrm rot="1418514">
            <a:off x="16062744" y="1711794"/>
            <a:ext cx="88735" cy="88735"/>
            <a:chOff x="0" y="0"/>
            <a:chExt cx="118313" cy="1183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8313" cy="118313"/>
            </a:xfrm>
            <a:custGeom>
              <a:avLst/>
              <a:gdLst/>
              <a:ahLst/>
              <a:cxnLst/>
              <a:rect r="r" b="b" t="t" l="l"/>
              <a:pathLst>
                <a:path h="118313" w="118313">
                  <a:moveTo>
                    <a:pt x="0" y="0"/>
                  </a:moveTo>
                  <a:lnTo>
                    <a:pt x="118313" y="0"/>
                  </a:lnTo>
                  <a:lnTo>
                    <a:pt x="118313" y="118313"/>
                  </a:lnTo>
                  <a:lnTo>
                    <a:pt x="0" y="118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28161" y="28161"/>
              <a:ext cx="61991" cy="6199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405182" y="0"/>
            <a:ext cx="17477635" cy="11789459"/>
          </a:xfrm>
          <a:custGeom>
            <a:avLst/>
            <a:gdLst/>
            <a:ahLst/>
            <a:cxnLst/>
            <a:rect r="r" b="b" t="t" l="l"/>
            <a:pathLst>
              <a:path h="11789459" w="17477635">
                <a:moveTo>
                  <a:pt x="0" y="0"/>
                </a:moveTo>
                <a:lnTo>
                  <a:pt x="17477636" y="0"/>
                </a:lnTo>
                <a:lnTo>
                  <a:pt x="17477636" y="11789459"/>
                </a:lnTo>
                <a:lnTo>
                  <a:pt x="0" y="117894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004413" y="-879239"/>
            <a:ext cx="1444393" cy="1758477"/>
            <a:chOff x="0" y="0"/>
            <a:chExt cx="1925857" cy="234463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194737" y="1908246"/>
              <a:ext cx="366078" cy="366078"/>
            </a:xfrm>
            <a:custGeom>
              <a:avLst/>
              <a:gdLst/>
              <a:ahLst/>
              <a:cxnLst/>
              <a:rect r="r" b="b" t="t" l="l"/>
              <a:pathLst>
                <a:path h="366078" w="366078">
                  <a:moveTo>
                    <a:pt x="0" y="0"/>
                  </a:moveTo>
                  <a:lnTo>
                    <a:pt x="366078" y="0"/>
                  </a:lnTo>
                  <a:lnTo>
                    <a:pt x="366078" y="366078"/>
                  </a:lnTo>
                  <a:lnTo>
                    <a:pt x="0" y="366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1281872" y="1995381"/>
              <a:ext cx="191808" cy="191808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-1364219">
              <a:off x="342599" y="161182"/>
              <a:ext cx="1240658" cy="2022273"/>
            </a:xfrm>
            <a:custGeom>
              <a:avLst/>
              <a:gdLst/>
              <a:ahLst/>
              <a:cxnLst/>
              <a:rect r="r" b="b" t="t" l="l"/>
              <a:pathLst>
                <a:path h="2022273" w="1240658">
                  <a:moveTo>
                    <a:pt x="0" y="0"/>
                  </a:moveTo>
                  <a:lnTo>
                    <a:pt x="1240659" y="0"/>
                  </a:lnTo>
                  <a:lnTo>
                    <a:pt x="1240659" y="2022273"/>
                  </a:lnTo>
                  <a:lnTo>
                    <a:pt x="0" y="2022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333506" y="4537960"/>
            <a:ext cx="16230600" cy="3027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72" indent="-453386" lvl="1">
              <a:lnSpc>
                <a:spcPts val="5879"/>
              </a:lnSpc>
              <a:buFont typeface="Arial"/>
              <a:buChar char="•"/>
            </a:pPr>
            <a:r>
              <a:rPr lang="en-US" sz="4199" spc="134">
                <a:solidFill>
                  <a:srgbClr val="000000"/>
                </a:solidFill>
                <a:latin typeface="Ballpoint"/>
              </a:rPr>
              <a:t>It is the process of identifying and preventing the fraudulent activities as they occur in a timely manner.</a:t>
            </a:r>
          </a:p>
          <a:p>
            <a:pPr algn="l" marL="906772" indent="-453386" lvl="1">
              <a:lnSpc>
                <a:spcPts val="5879"/>
              </a:lnSpc>
              <a:spcBef>
                <a:spcPct val="0"/>
              </a:spcBef>
              <a:buFont typeface="Arial"/>
              <a:buChar char="•"/>
            </a:pPr>
            <a:r>
              <a:rPr lang="en-US" sz="4199" spc="134">
                <a:solidFill>
                  <a:srgbClr val="000000"/>
                </a:solidFill>
                <a:latin typeface="Ballpoint"/>
              </a:rPr>
              <a:t>The goal is to detect the fraud efficiently and in less time to minimize the financial losses.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157002" y="975285"/>
            <a:ext cx="7973995" cy="2211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23"/>
              </a:lnSpc>
              <a:spcBef>
                <a:spcPct val="0"/>
              </a:spcBef>
            </a:pPr>
            <a:r>
              <a:rPr lang="en-US" sz="6302" spc="201">
                <a:solidFill>
                  <a:srgbClr val="000000"/>
                </a:solidFill>
                <a:latin typeface="Bobby Jones"/>
              </a:rPr>
              <a:t>Real time fraud detection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4198" y="-1705694"/>
            <a:ext cx="20256397" cy="13698388"/>
            <a:chOff x="0" y="0"/>
            <a:chExt cx="27008529" cy="18264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08529" cy="18264518"/>
            </a:xfrm>
            <a:custGeom>
              <a:avLst/>
              <a:gdLst/>
              <a:ahLst/>
              <a:cxnLst/>
              <a:rect r="r" b="b" t="t" l="l"/>
              <a:pathLst>
                <a:path h="18264518" w="27008529">
                  <a:moveTo>
                    <a:pt x="0" y="0"/>
                  </a:moveTo>
                  <a:lnTo>
                    <a:pt x="27008529" y="0"/>
                  </a:lnTo>
                  <a:lnTo>
                    <a:pt x="27008529" y="18264518"/>
                  </a:lnTo>
                  <a:lnTo>
                    <a:pt x="0" y="18264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387301" y="868290"/>
              <a:ext cx="15609466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15609466">
                  <a:moveTo>
                    <a:pt x="0" y="0"/>
                  </a:moveTo>
                  <a:lnTo>
                    <a:pt x="15609467" y="0"/>
                  </a:lnTo>
                  <a:lnTo>
                    <a:pt x="15609467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35067" y="868290"/>
              <a:ext cx="9352234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9352234">
                  <a:moveTo>
                    <a:pt x="0" y="0"/>
                  </a:moveTo>
                  <a:lnTo>
                    <a:pt x="9352234" y="0"/>
                  </a:lnTo>
                  <a:lnTo>
                    <a:pt x="9352234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-66906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1418514">
            <a:off x="16826542" y="1863301"/>
            <a:ext cx="96589" cy="96589"/>
            <a:chOff x="0" y="0"/>
            <a:chExt cx="128785" cy="12878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785" cy="128785"/>
            </a:xfrm>
            <a:custGeom>
              <a:avLst/>
              <a:gdLst/>
              <a:ahLst/>
              <a:cxnLst/>
              <a:rect r="r" b="b" t="t" l="l"/>
              <a:pathLst>
                <a:path h="128785" w="128785">
                  <a:moveTo>
                    <a:pt x="0" y="0"/>
                  </a:moveTo>
                  <a:lnTo>
                    <a:pt x="128785" y="0"/>
                  </a:lnTo>
                  <a:lnTo>
                    <a:pt x="128785" y="128785"/>
                  </a:lnTo>
                  <a:lnTo>
                    <a:pt x="0" y="128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8" id="8"/>
            <p:cNvGrpSpPr/>
            <p:nvPr/>
          </p:nvGrpSpPr>
          <p:grpSpPr>
            <a:xfrm rot="0">
              <a:off x="30654" y="30654"/>
              <a:ext cx="67477" cy="67477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Freeform 11" id="11"/>
          <p:cNvSpPr/>
          <p:nvPr/>
        </p:nvSpPr>
        <p:spPr>
          <a:xfrm flipH="false" flipV="false" rot="-123809">
            <a:off x="3273921" y="355478"/>
            <a:ext cx="14409764" cy="10699250"/>
          </a:xfrm>
          <a:custGeom>
            <a:avLst/>
            <a:gdLst/>
            <a:ahLst/>
            <a:cxnLst/>
            <a:rect r="r" b="b" t="t" l="l"/>
            <a:pathLst>
              <a:path h="10699250" w="14409764">
                <a:moveTo>
                  <a:pt x="0" y="0"/>
                </a:moveTo>
                <a:lnTo>
                  <a:pt x="14409764" y="0"/>
                </a:lnTo>
                <a:lnTo>
                  <a:pt x="14409764" y="10699250"/>
                </a:lnTo>
                <a:lnTo>
                  <a:pt x="0" y="106992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42195">
            <a:off x="1311723" y="229081"/>
            <a:ext cx="8464065" cy="12069968"/>
          </a:xfrm>
          <a:custGeom>
            <a:avLst/>
            <a:gdLst/>
            <a:ahLst/>
            <a:cxnLst/>
            <a:rect r="r" b="b" t="t" l="l"/>
            <a:pathLst>
              <a:path h="12069968" w="8464065">
                <a:moveTo>
                  <a:pt x="0" y="0"/>
                </a:moveTo>
                <a:lnTo>
                  <a:pt x="8464065" y="0"/>
                </a:lnTo>
                <a:lnTo>
                  <a:pt x="8464065" y="12069968"/>
                </a:lnTo>
                <a:lnTo>
                  <a:pt x="0" y="120699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-606211">
            <a:off x="1509959" y="3814328"/>
            <a:ext cx="7370182" cy="4469809"/>
            <a:chOff x="0" y="0"/>
            <a:chExt cx="2255168" cy="136769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55168" cy="1367696"/>
            </a:xfrm>
            <a:custGeom>
              <a:avLst/>
              <a:gdLst/>
              <a:ahLst/>
              <a:cxnLst/>
              <a:rect r="r" b="b" t="t" l="l"/>
              <a:pathLst>
                <a:path h="1367696" w="2255168">
                  <a:moveTo>
                    <a:pt x="53572" y="0"/>
                  </a:moveTo>
                  <a:lnTo>
                    <a:pt x="2201595" y="0"/>
                  </a:lnTo>
                  <a:cubicBezTo>
                    <a:pt x="2215804" y="0"/>
                    <a:pt x="2229430" y="5644"/>
                    <a:pt x="2239477" y="15691"/>
                  </a:cubicBezTo>
                  <a:cubicBezTo>
                    <a:pt x="2249523" y="25738"/>
                    <a:pt x="2255168" y="39364"/>
                    <a:pt x="2255168" y="53572"/>
                  </a:cubicBezTo>
                  <a:lnTo>
                    <a:pt x="2255168" y="1314124"/>
                  </a:lnTo>
                  <a:cubicBezTo>
                    <a:pt x="2255168" y="1328332"/>
                    <a:pt x="2249523" y="1341958"/>
                    <a:pt x="2239477" y="1352005"/>
                  </a:cubicBezTo>
                  <a:cubicBezTo>
                    <a:pt x="2229430" y="1362052"/>
                    <a:pt x="2215804" y="1367696"/>
                    <a:pt x="2201595" y="1367696"/>
                  </a:cubicBezTo>
                  <a:lnTo>
                    <a:pt x="53572" y="1367696"/>
                  </a:lnTo>
                  <a:cubicBezTo>
                    <a:pt x="39364" y="1367696"/>
                    <a:pt x="25738" y="1362052"/>
                    <a:pt x="15691" y="1352005"/>
                  </a:cubicBezTo>
                  <a:cubicBezTo>
                    <a:pt x="5644" y="1341958"/>
                    <a:pt x="0" y="1328332"/>
                    <a:pt x="0" y="1314124"/>
                  </a:cubicBezTo>
                  <a:lnTo>
                    <a:pt x="0" y="53572"/>
                  </a:lnTo>
                  <a:cubicBezTo>
                    <a:pt x="0" y="39364"/>
                    <a:pt x="5644" y="25738"/>
                    <a:pt x="15691" y="15691"/>
                  </a:cubicBezTo>
                  <a:cubicBezTo>
                    <a:pt x="25738" y="5644"/>
                    <a:pt x="39364" y="0"/>
                    <a:pt x="53572" y="0"/>
                  </a:cubicBezTo>
                  <a:close/>
                </a:path>
              </a:pathLst>
            </a:custGeom>
            <a:solidFill>
              <a:srgbClr val="FDF9F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2255168" cy="1434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AC Diary Girl Bold"/>
                </a:rPr>
                <a:t>-----0-----0----0-----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AC Diary Girl Bold"/>
                </a:rPr>
                <a:t>-----0-----0--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AC Diary Girl Bold"/>
                </a:rPr>
                <a:t>----0---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AC Diary Girl Bold"/>
                </a:rPr>
                <a:t>---0--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-606211">
            <a:off x="893521" y="1393409"/>
            <a:ext cx="7370182" cy="2109695"/>
            <a:chOff x="0" y="0"/>
            <a:chExt cx="2255168" cy="64553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255168" cy="645536"/>
            </a:xfrm>
            <a:custGeom>
              <a:avLst/>
              <a:gdLst/>
              <a:ahLst/>
              <a:cxnLst/>
              <a:rect r="r" b="b" t="t" l="l"/>
              <a:pathLst>
                <a:path h="645536" w="2255168">
                  <a:moveTo>
                    <a:pt x="53572" y="0"/>
                  </a:moveTo>
                  <a:lnTo>
                    <a:pt x="2201595" y="0"/>
                  </a:lnTo>
                  <a:cubicBezTo>
                    <a:pt x="2215804" y="0"/>
                    <a:pt x="2229430" y="5644"/>
                    <a:pt x="2239477" y="15691"/>
                  </a:cubicBezTo>
                  <a:cubicBezTo>
                    <a:pt x="2249523" y="25738"/>
                    <a:pt x="2255168" y="39364"/>
                    <a:pt x="2255168" y="53572"/>
                  </a:cubicBezTo>
                  <a:lnTo>
                    <a:pt x="2255168" y="591963"/>
                  </a:lnTo>
                  <a:cubicBezTo>
                    <a:pt x="2255168" y="606172"/>
                    <a:pt x="2249523" y="619798"/>
                    <a:pt x="2239477" y="629845"/>
                  </a:cubicBezTo>
                  <a:cubicBezTo>
                    <a:pt x="2229430" y="639891"/>
                    <a:pt x="2215804" y="645536"/>
                    <a:pt x="2201595" y="645536"/>
                  </a:cubicBezTo>
                  <a:lnTo>
                    <a:pt x="53572" y="645536"/>
                  </a:lnTo>
                  <a:cubicBezTo>
                    <a:pt x="39364" y="645536"/>
                    <a:pt x="25738" y="639891"/>
                    <a:pt x="15691" y="629845"/>
                  </a:cubicBezTo>
                  <a:cubicBezTo>
                    <a:pt x="5644" y="619798"/>
                    <a:pt x="0" y="606172"/>
                    <a:pt x="0" y="591963"/>
                  </a:cubicBezTo>
                  <a:lnTo>
                    <a:pt x="0" y="53572"/>
                  </a:lnTo>
                  <a:cubicBezTo>
                    <a:pt x="0" y="39364"/>
                    <a:pt x="5644" y="25738"/>
                    <a:pt x="15691" y="15691"/>
                  </a:cubicBezTo>
                  <a:cubicBezTo>
                    <a:pt x="25738" y="5644"/>
                    <a:pt x="39364" y="0"/>
                    <a:pt x="53572" y="0"/>
                  </a:cubicBezTo>
                  <a:close/>
                </a:path>
              </a:pathLst>
            </a:custGeom>
            <a:solidFill>
              <a:srgbClr val="FDF9F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2255168" cy="7122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-597629">
            <a:off x="519557" y="1697033"/>
            <a:ext cx="8188952" cy="1761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00"/>
              </a:lnSpc>
            </a:pPr>
            <a:r>
              <a:rPr lang="en-US" sz="6477">
                <a:solidFill>
                  <a:srgbClr val="000000"/>
                </a:solidFill>
                <a:latin typeface="Bobby Jones"/>
              </a:rPr>
              <a:t>exploratory </a:t>
            </a:r>
          </a:p>
          <a:p>
            <a:pPr algn="ctr">
              <a:lnSpc>
                <a:spcPts val="6800"/>
              </a:lnSpc>
            </a:pPr>
            <a:r>
              <a:rPr lang="en-US" sz="6477">
                <a:solidFill>
                  <a:srgbClr val="000000"/>
                </a:solidFill>
                <a:latin typeface="Bobby Jones"/>
              </a:rPr>
              <a:t>analysis</a:t>
            </a:r>
          </a:p>
        </p:txBody>
      </p:sp>
      <p:sp>
        <p:nvSpPr>
          <p:cNvPr name="TextBox 20" id="20"/>
          <p:cNvSpPr txBox="true"/>
          <p:nvPr/>
        </p:nvSpPr>
        <p:spPr>
          <a:xfrm rot="-141605">
            <a:off x="10701292" y="2586228"/>
            <a:ext cx="6396471" cy="4112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000000"/>
                </a:solidFill>
                <a:latin typeface="Ballpoint"/>
              </a:rPr>
              <a:t>It involves the exploring and understanding the given data to gain insights into patterns. It explains the underlying structure ans characteristics of data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4411">
            <a:off x="6677413" y="314509"/>
            <a:ext cx="11028839" cy="9657981"/>
          </a:xfrm>
          <a:custGeom>
            <a:avLst/>
            <a:gdLst/>
            <a:ahLst/>
            <a:cxnLst/>
            <a:rect r="r" b="b" t="t" l="l"/>
            <a:pathLst>
              <a:path h="9657981" w="11028839">
                <a:moveTo>
                  <a:pt x="0" y="0"/>
                </a:moveTo>
                <a:lnTo>
                  <a:pt x="11028839" y="0"/>
                </a:lnTo>
                <a:lnTo>
                  <a:pt x="11028839" y="9657982"/>
                </a:lnTo>
                <a:lnTo>
                  <a:pt x="0" y="96579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183" t="0" r="-8543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440318">
            <a:off x="15561119" y="-261279"/>
            <a:ext cx="515542" cy="2100354"/>
          </a:xfrm>
          <a:custGeom>
            <a:avLst/>
            <a:gdLst/>
            <a:ahLst/>
            <a:cxnLst/>
            <a:rect r="r" b="b" t="t" l="l"/>
            <a:pathLst>
              <a:path h="2100354" w="515542">
                <a:moveTo>
                  <a:pt x="0" y="0"/>
                </a:moveTo>
                <a:lnTo>
                  <a:pt x="515542" y="0"/>
                </a:lnTo>
                <a:lnTo>
                  <a:pt x="515542" y="2100354"/>
                </a:lnTo>
                <a:lnTo>
                  <a:pt x="0" y="21003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2537501">
            <a:off x="1856564" y="5972094"/>
            <a:ext cx="5247851" cy="2366304"/>
          </a:xfrm>
          <a:custGeom>
            <a:avLst/>
            <a:gdLst/>
            <a:ahLst/>
            <a:cxnLst/>
            <a:rect r="r" b="b" t="t" l="l"/>
            <a:pathLst>
              <a:path h="2366304" w="5247851">
                <a:moveTo>
                  <a:pt x="5247850" y="0"/>
                </a:moveTo>
                <a:lnTo>
                  <a:pt x="0" y="0"/>
                </a:lnTo>
                <a:lnTo>
                  <a:pt x="0" y="2366304"/>
                </a:lnTo>
                <a:lnTo>
                  <a:pt x="5247850" y="2366304"/>
                </a:lnTo>
                <a:lnTo>
                  <a:pt x="524785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67913" y="390723"/>
            <a:ext cx="3391341" cy="4540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79"/>
              </a:lnSpc>
              <a:spcBef>
                <a:spcPct val="0"/>
              </a:spcBef>
            </a:pPr>
            <a:r>
              <a:rPr lang="en-US" sz="5056">
                <a:solidFill>
                  <a:srgbClr val="000000"/>
                </a:solidFill>
                <a:latin typeface="Ballpoint"/>
              </a:rPr>
              <a:t>showing the box plot between the fraud indicator and transaction amount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966813">
            <a:off x="3750727" y="-1706540"/>
            <a:ext cx="10786546" cy="13700079"/>
          </a:xfrm>
          <a:custGeom>
            <a:avLst/>
            <a:gdLst/>
            <a:ahLst/>
            <a:cxnLst/>
            <a:rect r="r" b="b" t="t" l="l"/>
            <a:pathLst>
              <a:path h="13700079" w="10786546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77986" y="305389"/>
            <a:ext cx="7315200" cy="288178"/>
            <a:chOff x="0" y="0"/>
            <a:chExt cx="9753600" cy="3842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753600" cy="212806"/>
            </a:xfrm>
            <a:custGeom>
              <a:avLst/>
              <a:gdLst/>
              <a:ahLst/>
              <a:cxnLst/>
              <a:rect r="r" b="b" t="t" l="l"/>
              <a:pathLst>
                <a:path h="212806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212806"/>
                  </a:lnTo>
                  <a:lnTo>
                    <a:pt x="0" y="212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85043" y="212806"/>
              <a:ext cx="7857304" cy="171432"/>
            </a:xfrm>
            <a:custGeom>
              <a:avLst/>
              <a:gdLst/>
              <a:ahLst/>
              <a:cxnLst/>
              <a:rect r="r" b="b" t="t" l="l"/>
              <a:pathLst>
                <a:path h="171432" w="7857304">
                  <a:moveTo>
                    <a:pt x="0" y="0"/>
                  </a:moveTo>
                  <a:lnTo>
                    <a:pt x="7857304" y="0"/>
                  </a:lnTo>
                  <a:lnTo>
                    <a:pt x="7857304" y="171432"/>
                  </a:lnTo>
                  <a:lnTo>
                    <a:pt x="0" y="171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5812989" y="1799851"/>
            <a:ext cx="7230078" cy="7272436"/>
          </a:xfrm>
          <a:custGeom>
            <a:avLst/>
            <a:gdLst/>
            <a:ahLst/>
            <a:cxnLst/>
            <a:rect r="r" b="b" t="t" l="l"/>
            <a:pathLst>
              <a:path h="7272436" w="7230078">
                <a:moveTo>
                  <a:pt x="0" y="0"/>
                </a:moveTo>
                <a:lnTo>
                  <a:pt x="7230078" y="0"/>
                </a:lnTo>
                <a:lnTo>
                  <a:pt x="7230078" y="7272436"/>
                </a:lnTo>
                <a:lnTo>
                  <a:pt x="0" y="72724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40906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06111">
            <a:off x="410785" y="723266"/>
            <a:ext cx="5191218" cy="5297161"/>
          </a:xfrm>
          <a:custGeom>
            <a:avLst/>
            <a:gdLst/>
            <a:ahLst/>
            <a:cxnLst/>
            <a:rect r="r" b="b" t="t" l="l"/>
            <a:pathLst>
              <a:path h="5297161" w="5191218">
                <a:moveTo>
                  <a:pt x="0" y="0"/>
                </a:moveTo>
                <a:lnTo>
                  <a:pt x="5191218" y="0"/>
                </a:lnTo>
                <a:lnTo>
                  <a:pt x="5191218" y="5297162"/>
                </a:lnTo>
                <a:lnTo>
                  <a:pt x="0" y="52971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67035">
            <a:off x="3379410" y="958182"/>
            <a:ext cx="782720" cy="782720"/>
          </a:xfrm>
          <a:custGeom>
            <a:avLst/>
            <a:gdLst/>
            <a:ahLst/>
            <a:cxnLst/>
            <a:rect r="r" b="b" t="t" l="l"/>
            <a:pathLst>
              <a:path h="782720" w="782720">
                <a:moveTo>
                  <a:pt x="0" y="0"/>
                </a:moveTo>
                <a:lnTo>
                  <a:pt x="782720" y="0"/>
                </a:lnTo>
                <a:lnTo>
                  <a:pt x="782720" y="782721"/>
                </a:lnTo>
                <a:lnTo>
                  <a:pt x="0" y="7827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975612">
            <a:off x="898154" y="1360283"/>
            <a:ext cx="4271614" cy="3714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6"/>
              </a:lnSpc>
              <a:spcBef>
                <a:spcPct val="0"/>
              </a:spcBef>
            </a:pPr>
            <a:r>
              <a:rPr lang="en-US" sz="5147">
                <a:solidFill>
                  <a:srgbClr val="000000"/>
                </a:solidFill>
                <a:latin typeface="Ballpoint"/>
              </a:rPr>
              <a:t>showing the dependence of some features on one another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976154">
            <a:off x="1971508" y="-3186377"/>
            <a:ext cx="14344983" cy="18219679"/>
          </a:xfrm>
          <a:custGeom>
            <a:avLst/>
            <a:gdLst/>
            <a:ahLst/>
            <a:cxnLst/>
            <a:rect r="r" b="b" t="t" l="l"/>
            <a:pathLst>
              <a:path h="18219679" w="14344983">
                <a:moveTo>
                  <a:pt x="0" y="0"/>
                </a:moveTo>
                <a:lnTo>
                  <a:pt x="14344984" y="0"/>
                </a:lnTo>
                <a:lnTo>
                  <a:pt x="14344984" y="18219679"/>
                </a:lnTo>
                <a:lnTo>
                  <a:pt x="0" y="182196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31805">
            <a:off x="772299" y="5950834"/>
            <a:ext cx="1454665" cy="1381115"/>
          </a:xfrm>
          <a:custGeom>
            <a:avLst/>
            <a:gdLst/>
            <a:ahLst/>
            <a:cxnLst/>
            <a:rect r="r" b="b" t="t" l="l"/>
            <a:pathLst>
              <a:path h="1381115" w="145466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31805">
            <a:off x="772299" y="7619422"/>
            <a:ext cx="1454665" cy="1381115"/>
          </a:xfrm>
          <a:custGeom>
            <a:avLst/>
            <a:gdLst/>
            <a:ahLst/>
            <a:cxnLst/>
            <a:rect r="r" b="b" t="t" l="l"/>
            <a:pathLst>
              <a:path h="1381115" w="145466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31805">
            <a:off x="772299" y="4514975"/>
            <a:ext cx="1454665" cy="1381115"/>
          </a:xfrm>
          <a:custGeom>
            <a:avLst/>
            <a:gdLst/>
            <a:ahLst/>
            <a:cxnLst/>
            <a:rect r="r" b="b" t="t" l="l"/>
            <a:pathLst>
              <a:path h="1381115" w="145466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898293" y="7792640"/>
            <a:ext cx="1389707" cy="1781676"/>
          </a:xfrm>
          <a:custGeom>
            <a:avLst/>
            <a:gdLst/>
            <a:ahLst/>
            <a:cxnLst/>
            <a:rect r="r" b="b" t="t" l="l"/>
            <a:pathLst>
              <a:path h="1781676" w="1389707">
                <a:moveTo>
                  <a:pt x="0" y="0"/>
                </a:moveTo>
                <a:lnTo>
                  <a:pt x="1389707" y="0"/>
                </a:lnTo>
                <a:lnTo>
                  <a:pt x="1389707" y="1781677"/>
                </a:lnTo>
                <a:lnTo>
                  <a:pt x="0" y="17816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12779" y="779534"/>
            <a:ext cx="8374522" cy="3349809"/>
          </a:xfrm>
          <a:custGeom>
            <a:avLst/>
            <a:gdLst/>
            <a:ahLst/>
            <a:cxnLst/>
            <a:rect r="r" b="b" t="t" l="l"/>
            <a:pathLst>
              <a:path h="3349809" w="8374522">
                <a:moveTo>
                  <a:pt x="0" y="0"/>
                </a:moveTo>
                <a:lnTo>
                  <a:pt x="8374522" y="0"/>
                </a:lnTo>
                <a:lnTo>
                  <a:pt x="8374522" y="3349809"/>
                </a:lnTo>
                <a:lnTo>
                  <a:pt x="0" y="3349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40594">
            <a:off x="-64446" y="544817"/>
            <a:ext cx="1389707" cy="1781676"/>
          </a:xfrm>
          <a:custGeom>
            <a:avLst/>
            <a:gdLst/>
            <a:ahLst/>
            <a:cxnLst/>
            <a:rect r="r" b="b" t="t" l="l"/>
            <a:pathLst>
              <a:path h="1781676" w="1389707">
                <a:moveTo>
                  <a:pt x="0" y="0"/>
                </a:moveTo>
                <a:lnTo>
                  <a:pt x="1389707" y="0"/>
                </a:lnTo>
                <a:lnTo>
                  <a:pt x="1389707" y="1781676"/>
                </a:lnTo>
                <a:lnTo>
                  <a:pt x="0" y="17816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536633" y="3589564"/>
            <a:ext cx="10361659" cy="6103655"/>
          </a:xfrm>
          <a:custGeom>
            <a:avLst/>
            <a:gdLst/>
            <a:ahLst/>
            <a:cxnLst/>
            <a:rect r="r" b="b" t="t" l="l"/>
            <a:pathLst>
              <a:path h="6103655" w="10361659">
                <a:moveTo>
                  <a:pt x="0" y="0"/>
                </a:moveTo>
                <a:lnTo>
                  <a:pt x="10361660" y="0"/>
                </a:lnTo>
                <a:lnTo>
                  <a:pt x="10361660" y="6103655"/>
                </a:lnTo>
                <a:lnTo>
                  <a:pt x="0" y="61036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3553" r="0" b="-3553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947809" y="801178"/>
            <a:ext cx="7939492" cy="2788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4"/>
              </a:lnSpc>
              <a:spcBef>
                <a:spcPct val="0"/>
              </a:spcBef>
            </a:pPr>
            <a:r>
              <a:rPr lang="en-US" sz="7596" spc="167">
                <a:solidFill>
                  <a:srgbClr val="000000"/>
                </a:solidFill>
                <a:latin typeface="Ballpoint"/>
              </a:rPr>
              <a:t>dependency in the form of correlation matrix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70" t="-71916" r="-1989" b="-116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10514015">
            <a:off x="1565330" y="439336"/>
            <a:ext cx="15686491" cy="9408329"/>
            <a:chOff x="0" y="0"/>
            <a:chExt cx="20915322" cy="12544438"/>
          </a:xfrm>
        </p:grpSpPr>
        <p:sp>
          <p:nvSpPr>
            <p:cNvPr name="Freeform 4" id="4"/>
            <p:cNvSpPr/>
            <p:nvPr/>
          </p:nvSpPr>
          <p:spPr>
            <a:xfrm flipH="false" flipV="false" rot="233995">
              <a:off x="242667" y="676196"/>
              <a:ext cx="20150350" cy="7821841"/>
            </a:xfrm>
            <a:custGeom>
              <a:avLst/>
              <a:gdLst/>
              <a:ahLst/>
              <a:cxnLst/>
              <a:rect r="r" b="b" t="t" l="l"/>
              <a:pathLst>
                <a:path h="7821841" w="20150350">
                  <a:moveTo>
                    <a:pt x="0" y="0"/>
                  </a:moveTo>
                  <a:lnTo>
                    <a:pt x="20150350" y="0"/>
                  </a:lnTo>
                  <a:lnTo>
                    <a:pt x="20150350" y="7821840"/>
                  </a:lnTo>
                  <a:lnTo>
                    <a:pt x="0" y="7821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2506" t="0" r="-27688" b="-34433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10544708">
              <a:off x="460983" y="1104641"/>
              <a:ext cx="20084732" cy="10709482"/>
            </a:xfrm>
            <a:custGeom>
              <a:avLst/>
              <a:gdLst/>
              <a:ahLst/>
              <a:cxnLst/>
              <a:rect r="r" b="b" t="t" l="l"/>
              <a:pathLst>
                <a:path h="10709482" w="20084732">
                  <a:moveTo>
                    <a:pt x="0" y="0"/>
                  </a:moveTo>
                  <a:lnTo>
                    <a:pt x="20084732" y="0"/>
                  </a:lnTo>
                  <a:lnTo>
                    <a:pt x="20084732" y="10709483"/>
                  </a:lnTo>
                  <a:lnTo>
                    <a:pt x="0" y="10709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2592" r="0" b="-1259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945686">
            <a:off x="-1440612" y="2748438"/>
            <a:ext cx="7502289" cy="10087101"/>
            <a:chOff x="0" y="0"/>
            <a:chExt cx="10003052" cy="13449468"/>
          </a:xfrm>
        </p:grpSpPr>
        <p:sp>
          <p:nvSpPr>
            <p:cNvPr name="Freeform 7" id="7"/>
            <p:cNvSpPr/>
            <p:nvPr/>
          </p:nvSpPr>
          <p:spPr>
            <a:xfrm flipH="false" flipV="false" rot="277096">
              <a:off x="346035" y="3891921"/>
              <a:ext cx="5158822" cy="8803364"/>
            </a:xfrm>
            <a:custGeom>
              <a:avLst/>
              <a:gdLst/>
              <a:ahLst/>
              <a:cxnLst/>
              <a:rect r="r" b="b" t="t" l="l"/>
              <a:pathLst>
                <a:path h="8803364" w="5158822">
                  <a:moveTo>
                    <a:pt x="0" y="0"/>
                  </a:moveTo>
                  <a:lnTo>
                    <a:pt x="5158823" y="0"/>
                  </a:lnTo>
                  <a:lnTo>
                    <a:pt x="5158823" y="8803364"/>
                  </a:lnTo>
                  <a:lnTo>
                    <a:pt x="0" y="8803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794735">
              <a:off x="1283480" y="691393"/>
              <a:ext cx="7436092" cy="12066681"/>
            </a:xfrm>
            <a:custGeom>
              <a:avLst/>
              <a:gdLst/>
              <a:ahLst/>
              <a:cxnLst/>
              <a:rect r="r" b="b" t="t" l="l"/>
              <a:pathLst>
                <a:path h="12066681" w="7436092">
                  <a:moveTo>
                    <a:pt x="0" y="0"/>
                  </a:moveTo>
                  <a:lnTo>
                    <a:pt x="7436092" y="0"/>
                  </a:lnTo>
                  <a:lnTo>
                    <a:pt x="7436092" y="12066681"/>
                  </a:lnTo>
                  <a:lnTo>
                    <a:pt x="0" y="120666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-6191789">
            <a:off x="6085994" y="2420277"/>
            <a:ext cx="616548" cy="684103"/>
          </a:xfrm>
          <a:custGeom>
            <a:avLst/>
            <a:gdLst/>
            <a:ahLst/>
            <a:cxnLst/>
            <a:rect r="r" b="b" t="t" l="l"/>
            <a:pathLst>
              <a:path h="684103" w="616548">
                <a:moveTo>
                  <a:pt x="0" y="0"/>
                </a:moveTo>
                <a:lnTo>
                  <a:pt x="616548" y="0"/>
                </a:lnTo>
                <a:lnTo>
                  <a:pt x="616548" y="684103"/>
                </a:lnTo>
                <a:lnTo>
                  <a:pt x="0" y="6841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flipV="true">
            <a:off x="11463673" y="6411828"/>
            <a:ext cx="1376650" cy="474179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V="true">
            <a:off x="11469023" y="6181779"/>
            <a:ext cx="1379055" cy="467139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C2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33070" y="-1371157"/>
            <a:ext cx="20256397" cy="13698388"/>
            <a:chOff x="0" y="0"/>
            <a:chExt cx="27008529" cy="18264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08529" cy="18264518"/>
            </a:xfrm>
            <a:custGeom>
              <a:avLst/>
              <a:gdLst/>
              <a:ahLst/>
              <a:cxnLst/>
              <a:rect r="r" b="b" t="t" l="l"/>
              <a:pathLst>
                <a:path h="18264518" w="27008529">
                  <a:moveTo>
                    <a:pt x="0" y="0"/>
                  </a:moveTo>
                  <a:lnTo>
                    <a:pt x="27008529" y="0"/>
                  </a:lnTo>
                  <a:lnTo>
                    <a:pt x="27008529" y="18264518"/>
                  </a:lnTo>
                  <a:lnTo>
                    <a:pt x="0" y="18264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387301" y="868290"/>
              <a:ext cx="15609466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15609466">
                  <a:moveTo>
                    <a:pt x="0" y="0"/>
                  </a:moveTo>
                  <a:lnTo>
                    <a:pt x="15609467" y="0"/>
                  </a:lnTo>
                  <a:lnTo>
                    <a:pt x="15609467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35067" y="868290"/>
              <a:ext cx="9352234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9352234">
                  <a:moveTo>
                    <a:pt x="0" y="0"/>
                  </a:moveTo>
                  <a:lnTo>
                    <a:pt x="9352234" y="0"/>
                  </a:lnTo>
                  <a:lnTo>
                    <a:pt x="9352234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-6690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true" flipV="false" rot="1543959">
            <a:off x="9282583" y="225911"/>
            <a:ext cx="8213779" cy="2294942"/>
          </a:xfrm>
          <a:custGeom>
            <a:avLst/>
            <a:gdLst/>
            <a:ahLst/>
            <a:cxnLst/>
            <a:rect r="r" b="b" t="t" l="l"/>
            <a:pathLst>
              <a:path h="2294942" w="8213779">
                <a:moveTo>
                  <a:pt x="8213779" y="0"/>
                </a:moveTo>
                <a:lnTo>
                  <a:pt x="0" y="0"/>
                </a:lnTo>
                <a:lnTo>
                  <a:pt x="0" y="2294942"/>
                </a:lnTo>
                <a:lnTo>
                  <a:pt x="8213779" y="2294942"/>
                </a:lnTo>
                <a:lnTo>
                  <a:pt x="8213779" y="0"/>
                </a:lnTo>
                <a:close/>
              </a:path>
            </a:pathLst>
          </a:custGeom>
          <a:blipFill>
            <a:blip r:embed="rId5">
              <a:alphaModFix amt="8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9491" b="-27413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65336">
            <a:off x="7620064" y="357917"/>
            <a:ext cx="3313859" cy="3381489"/>
          </a:xfrm>
          <a:custGeom>
            <a:avLst/>
            <a:gdLst/>
            <a:ahLst/>
            <a:cxnLst/>
            <a:rect r="r" b="b" t="t" l="l"/>
            <a:pathLst>
              <a:path h="3381489" w="3313859">
                <a:moveTo>
                  <a:pt x="0" y="0"/>
                </a:moveTo>
                <a:lnTo>
                  <a:pt x="3313859" y="0"/>
                </a:lnTo>
                <a:lnTo>
                  <a:pt x="3313859" y="3381489"/>
                </a:lnTo>
                <a:lnTo>
                  <a:pt x="0" y="33814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00651">
            <a:off x="9857054" y="1801038"/>
            <a:ext cx="9226589" cy="9414886"/>
          </a:xfrm>
          <a:custGeom>
            <a:avLst/>
            <a:gdLst/>
            <a:ahLst/>
            <a:cxnLst/>
            <a:rect r="r" b="b" t="t" l="l"/>
            <a:pathLst>
              <a:path h="9414886" w="9226589">
                <a:moveTo>
                  <a:pt x="0" y="0"/>
                </a:moveTo>
                <a:lnTo>
                  <a:pt x="9226588" y="0"/>
                </a:lnTo>
                <a:lnTo>
                  <a:pt x="9226588" y="9414886"/>
                </a:lnTo>
                <a:lnTo>
                  <a:pt x="0" y="94148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667720">
            <a:off x="7928904" y="1558636"/>
            <a:ext cx="2708901" cy="1142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0"/>
              </a:lnSpc>
              <a:spcBef>
                <a:spcPct val="0"/>
              </a:spcBef>
            </a:pPr>
            <a:r>
              <a:rPr lang="en-US" sz="3264">
                <a:solidFill>
                  <a:srgbClr val="000000"/>
                </a:solidFill>
                <a:latin typeface="Bobby Jones"/>
              </a:rPr>
              <a:t>dataset description</a:t>
            </a:r>
          </a:p>
        </p:txBody>
      </p:sp>
      <p:sp>
        <p:nvSpPr>
          <p:cNvPr name="TextBox 10" id="10"/>
          <p:cNvSpPr txBox="true"/>
          <p:nvPr/>
        </p:nvSpPr>
        <p:spPr>
          <a:xfrm rot="900692">
            <a:off x="10813119" y="2989508"/>
            <a:ext cx="7348972" cy="6909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1"/>
              </a:lnSpc>
            </a:pPr>
          </a:p>
          <a:p>
            <a:pPr algn="l">
              <a:lnSpc>
                <a:spcPts val="4531"/>
              </a:lnSpc>
            </a:pPr>
            <a:r>
              <a:rPr lang="en-US" sz="3236">
                <a:solidFill>
                  <a:srgbClr val="000000"/>
                </a:solidFill>
                <a:latin typeface="Ballpoint"/>
              </a:rPr>
              <a:t>8. Transaction_Amount: Amount associated with the transaction.</a:t>
            </a:r>
          </a:p>
          <a:p>
            <a:pPr algn="l">
              <a:lnSpc>
                <a:spcPts val="4531"/>
              </a:lnSpc>
            </a:pPr>
            <a:r>
              <a:rPr lang="en-US" sz="3236">
                <a:solidFill>
                  <a:srgbClr val="000000"/>
                </a:solidFill>
                <a:latin typeface="Ballpoint"/>
              </a:rPr>
              <a:t>9. Amount_paid: Amount paid for the transaction.</a:t>
            </a:r>
          </a:p>
          <a:p>
            <a:pPr algn="l">
              <a:lnSpc>
                <a:spcPts val="4531"/>
              </a:lnSpc>
            </a:pPr>
            <a:r>
              <a:rPr lang="en-US" sz="3236">
                <a:solidFill>
                  <a:srgbClr val="000000"/>
                </a:solidFill>
                <a:latin typeface="Ballpoint"/>
              </a:rPr>
              <a:t>10. Geographical_Location: Location details of the transaction.</a:t>
            </a:r>
          </a:p>
          <a:p>
            <a:pPr algn="l">
              <a:lnSpc>
                <a:spcPts val="4531"/>
              </a:lnSpc>
            </a:pPr>
            <a:r>
              <a:rPr lang="en-US" sz="3236">
                <a:solidFill>
                  <a:srgbClr val="000000"/>
                </a:solidFill>
                <a:latin typeface="Ballpoint"/>
              </a:rPr>
              <a:t>11. Vehicle_Speed: Speed of the vehicle during the transaction.</a:t>
            </a:r>
          </a:p>
          <a:p>
            <a:pPr algn="l">
              <a:lnSpc>
                <a:spcPts val="4531"/>
              </a:lnSpc>
            </a:pPr>
            <a:r>
              <a:rPr lang="en-US" sz="3236">
                <a:solidFill>
                  <a:srgbClr val="000000"/>
                </a:solidFill>
                <a:latin typeface="Ballpoint"/>
              </a:rPr>
              <a:t>12. Vehicle_Plate_Number: License plate number of the vehicle.</a:t>
            </a:r>
          </a:p>
          <a:p>
            <a:pPr algn="l">
              <a:lnSpc>
                <a:spcPts val="4531"/>
              </a:lnSpc>
              <a:spcBef>
                <a:spcPct val="0"/>
              </a:spcBef>
            </a:pPr>
            <a:r>
              <a:rPr lang="en-US" sz="3236">
                <a:solidFill>
                  <a:srgbClr val="000000"/>
                </a:solidFill>
                <a:latin typeface="Ballpoint"/>
              </a:rPr>
              <a:t>13. Fraud_indicator: Binary indicator of fraudulent activity (target variable).</a:t>
            </a:r>
          </a:p>
        </p:txBody>
      </p:sp>
      <p:grpSp>
        <p:nvGrpSpPr>
          <p:cNvPr name="Group 11" id="11"/>
          <p:cNvGrpSpPr/>
          <p:nvPr/>
        </p:nvGrpSpPr>
        <p:grpSpPr>
          <a:xfrm rot="-167451">
            <a:off x="14734162" y="1844514"/>
            <a:ext cx="1898686" cy="1783378"/>
            <a:chOff x="0" y="0"/>
            <a:chExt cx="2531581" cy="2377837"/>
          </a:xfrm>
        </p:grpSpPr>
        <p:sp>
          <p:nvSpPr>
            <p:cNvPr name="Freeform 12" id="12"/>
            <p:cNvSpPr/>
            <p:nvPr/>
          </p:nvSpPr>
          <p:spPr>
            <a:xfrm flipH="false" flipV="false" rot="2603062">
              <a:off x="182430" y="1631472"/>
              <a:ext cx="392790" cy="392790"/>
            </a:xfrm>
            <a:custGeom>
              <a:avLst/>
              <a:gdLst/>
              <a:ahLst/>
              <a:cxnLst/>
              <a:rect r="r" b="b" t="t" l="l"/>
              <a:pathLst>
                <a:path h="392790" w="392790">
                  <a:moveTo>
                    <a:pt x="0" y="0"/>
                  </a:moveTo>
                  <a:lnTo>
                    <a:pt x="392790" y="0"/>
                  </a:lnTo>
                  <a:lnTo>
                    <a:pt x="392790" y="392790"/>
                  </a:lnTo>
                  <a:lnTo>
                    <a:pt x="0" y="3927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3" id="13"/>
            <p:cNvGrpSpPr/>
            <p:nvPr/>
          </p:nvGrpSpPr>
          <p:grpSpPr>
            <a:xfrm rot="2603062">
              <a:off x="275923" y="1724965"/>
              <a:ext cx="205803" cy="205803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10175" lIns="10175" bIns="10175" rIns="10175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true" flipV="false" rot="3146889">
              <a:off x="600197" y="104001"/>
              <a:ext cx="1331187" cy="2169835"/>
            </a:xfrm>
            <a:custGeom>
              <a:avLst/>
              <a:gdLst/>
              <a:ahLst/>
              <a:cxnLst/>
              <a:rect r="r" b="b" t="t" l="l"/>
              <a:pathLst>
                <a:path h="2169835" w="1331187">
                  <a:moveTo>
                    <a:pt x="1331187" y="0"/>
                  </a:moveTo>
                  <a:lnTo>
                    <a:pt x="0" y="0"/>
                  </a:lnTo>
                  <a:lnTo>
                    <a:pt x="0" y="2169835"/>
                  </a:lnTo>
                  <a:lnTo>
                    <a:pt x="1331187" y="2169835"/>
                  </a:lnTo>
                  <a:lnTo>
                    <a:pt x="1331187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-580503">
            <a:off x="9009587" y="-48439"/>
            <a:ext cx="1593800" cy="1497008"/>
            <a:chOff x="0" y="0"/>
            <a:chExt cx="2125067" cy="1996011"/>
          </a:xfrm>
        </p:grpSpPr>
        <p:sp>
          <p:nvSpPr>
            <p:cNvPr name="Freeform 18" id="18"/>
            <p:cNvSpPr/>
            <p:nvPr/>
          </p:nvSpPr>
          <p:spPr>
            <a:xfrm flipH="false" flipV="false" rot="2603062">
              <a:off x="153136" y="1369495"/>
              <a:ext cx="329717" cy="329717"/>
            </a:xfrm>
            <a:custGeom>
              <a:avLst/>
              <a:gdLst/>
              <a:ahLst/>
              <a:cxnLst/>
              <a:rect r="r" b="b" t="t" l="l"/>
              <a:pathLst>
                <a:path h="329717" w="329717">
                  <a:moveTo>
                    <a:pt x="0" y="0"/>
                  </a:moveTo>
                  <a:lnTo>
                    <a:pt x="329717" y="0"/>
                  </a:lnTo>
                  <a:lnTo>
                    <a:pt x="329717" y="329717"/>
                  </a:lnTo>
                  <a:lnTo>
                    <a:pt x="0" y="329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9" id="19"/>
            <p:cNvGrpSpPr/>
            <p:nvPr/>
          </p:nvGrpSpPr>
          <p:grpSpPr>
            <a:xfrm rot="2603062">
              <a:off x="231616" y="1447975"/>
              <a:ext cx="172756" cy="172756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10175" lIns="10175" bIns="10175" rIns="10175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22" id="22"/>
            <p:cNvSpPr/>
            <p:nvPr/>
          </p:nvSpPr>
          <p:spPr>
            <a:xfrm flipH="true" flipV="false" rot="3146889">
              <a:off x="503819" y="87301"/>
              <a:ext cx="1117429" cy="1821409"/>
            </a:xfrm>
            <a:custGeom>
              <a:avLst/>
              <a:gdLst/>
              <a:ahLst/>
              <a:cxnLst/>
              <a:rect r="r" b="b" t="t" l="l"/>
              <a:pathLst>
                <a:path h="1821409" w="1117429">
                  <a:moveTo>
                    <a:pt x="1117429" y="0"/>
                  </a:moveTo>
                  <a:lnTo>
                    <a:pt x="0" y="0"/>
                  </a:lnTo>
                  <a:lnTo>
                    <a:pt x="0" y="1821409"/>
                  </a:lnTo>
                  <a:lnTo>
                    <a:pt x="1117429" y="1821409"/>
                  </a:lnTo>
                  <a:lnTo>
                    <a:pt x="1117429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3" id="23"/>
          <p:cNvSpPr/>
          <p:nvPr/>
        </p:nvSpPr>
        <p:spPr>
          <a:xfrm flipH="true" flipV="false" rot="-829685">
            <a:off x="1604125" y="-433949"/>
            <a:ext cx="8117453" cy="2268029"/>
          </a:xfrm>
          <a:custGeom>
            <a:avLst/>
            <a:gdLst/>
            <a:ahLst/>
            <a:cxnLst/>
            <a:rect r="r" b="b" t="t" l="l"/>
            <a:pathLst>
              <a:path h="2268029" w="8117453">
                <a:moveTo>
                  <a:pt x="8117452" y="0"/>
                </a:moveTo>
                <a:lnTo>
                  <a:pt x="0" y="0"/>
                </a:lnTo>
                <a:lnTo>
                  <a:pt x="0" y="2268028"/>
                </a:lnTo>
                <a:lnTo>
                  <a:pt x="8117452" y="2268028"/>
                </a:lnTo>
                <a:lnTo>
                  <a:pt x="8117452" y="0"/>
                </a:lnTo>
                <a:close/>
              </a:path>
            </a:pathLst>
          </a:custGeom>
          <a:blipFill>
            <a:blip r:embed="rId5">
              <a:alphaModFix amt="8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9491" b="-274138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431094">
            <a:off x="169147" y="1432918"/>
            <a:ext cx="8232943" cy="8400962"/>
          </a:xfrm>
          <a:custGeom>
            <a:avLst/>
            <a:gdLst/>
            <a:ahLst/>
            <a:cxnLst/>
            <a:rect r="r" b="b" t="t" l="l"/>
            <a:pathLst>
              <a:path h="8400962" w="8232943">
                <a:moveTo>
                  <a:pt x="0" y="0"/>
                </a:moveTo>
                <a:lnTo>
                  <a:pt x="8232943" y="0"/>
                </a:lnTo>
                <a:lnTo>
                  <a:pt x="8232943" y="8400963"/>
                </a:lnTo>
                <a:lnTo>
                  <a:pt x="0" y="84009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-445602">
            <a:off x="1332104" y="2865523"/>
            <a:ext cx="5847185" cy="6328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9"/>
              </a:lnSpc>
            </a:pPr>
            <a:r>
              <a:rPr lang="en-US" sz="3049">
                <a:solidFill>
                  <a:srgbClr val="000000"/>
                </a:solidFill>
                <a:latin typeface="Ballpoint"/>
              </a:rPr>
              <a:t>1. Transaction_ID: Unique identifier for each transaction.</a:t>
            </a:r>
          </a:p>
          <a:p>
            <a:pPr algn="l">
              <a:lnSpc>
                <a:spcPts val="4549"/>
              </a:lnSpc>
            </a:pPr>
            <a:r>
              <a:rPr lang="en-US" sz="3249">
                <a:solidFill>
                  <a:srgbClr val="000000"/>
                </a:solidFill>
                <a:latin typeface="Ballpoint"/>
              </a:rPr>
              <a:t>2. Timestamp: Date and time of the transaction.</a:t>
            </a:r>
          </a:p>
          <a:p>
            <a:pPr algn="l">
              <a:lnSpc>
                <a:spcPts val="4269"/>
              </a:lnSpc>
            </a:pPr>
            <a:r>
              <a:rPr lang="en-US" sz="3049">
                <a:solidFill>
                  <a:srgbClr val="000000"/>
                </a:solidFill>
                <a:latin typeface="Ballpoint"/>
              </a:rPr>
              <a:t>3. Vehicle_Type: Type of vehicle involved in the transaction.</a:t>
            </a:r>
          </a:p>
          <a:p>
            <a:pPr algn="l">
              <a:lnSpc>
                <a:spcPts val="4269"/>
              </a:lnSpc>
            </a:pPr>
            <a:r>
              <a:rPr lang="en-US" sz="3049">
                <a:solidFill>
                  <a:srgbClr val="000000"/>
                </a:solidFill>
                <a:latin typeface="Ballpoint"/>
              </a:rPr>
              <a:t>4. FastagID: Unique identifier for Fastag.</a:t>
            </a:r>
          </a:p>
          <a:p>
            <a:pPr algn="l">
              <a:lnSpc>
                <a:spcPts val="4269"/>
              </a:lnSpc>
            </a:pPr>
            <a:r>
              <a:rPr lang="en-US" sz="3049">
                <a:solidFill>
                  <a:srgbClr val="000000"/>
                </a:solidFill>
                <a:latin typeface="Ballpoint"/>
              </a:rPr>
              <a:t>5. TollBoothID: Identifier for the toll booth.</a:t>
            </a:r>
          </a:p>
          <a:p>
            <a:pPr algn="l">
              <a:lnSpc>
                <a:spcPts val="4269"/>
              </a:lnSpc>
            </a:pPr>
            <a:r>
              <a:rPr lang="en-US" sz="3049">
                <a:solidFill>
                  <a:srgbClr val="000000"/>
                </a:solidFill>
                <a:latin typeface="Ballpoint"/>
              </a:rPr>
              <a:t>6. Lane_Type: Type of lane used for the transaction.</a:t>
            </a:r>
          </a:p>
          <a:p>
            <a:pPr algn="l">
              <a:lnSpc>
                <a:spcPts val="4269"/>
              </a:lnSpc>
            </a:pPr>
            <a:r>
              <a:rPr lang="en-US" sz="3049">
                <a:solidFill>
                  <a:srgbClr val="000000"/>
                </a:solidFill>
                <a:latin typeface="Ballpoint"/>
              </a:rPr>
              <a:t>7. Vehicle_Dimensions: Dimensions of the vehicle.</a:t>
            </a:r>
          </a:p>
          <a:p>
            <a:pPr algn="l">
              <a:lnSpc>
                <a:spcPts val="2632"/>
              </a:lnSpc>
              <a:spcBef>
                <a:spcPct val="0"/>
              </a:spcBef>
            </a:pPr>
          </a:p>
        </p:txBody>
      </p:sp>
      <p:grpSp>
        <p:nvGrpSpPr>
          <p:cNvPr name="Group 26" id="26"/>
          <p:cNvGrpSpPr/>
          <p:nvPr/>
        </p:nvGrpSpPr>
        <p:grpSpPr>
          <a:xfrm rot="-1338285">
            <a:off x="3143169" y="1156972"/>
            <a:ext cx="1898686" cy="1783378"/>
            <a:chOff x="0" y="0"/>
            <a:chExt cx="2531581" cy="2377837"/>
          </a:xfrm>
        </p:grpSpPr>
        <p:sp>
          <p:nvSpPr>
            <p:cNvPr name="Freeform 27" id="27"/>
            <p:cNvSpPr/>
            <p:nvPr/>
          </p:nvSpPr>
          <p:spPr>
            <a:xfrm flipH="false" flipV="false" rot="2603062">
              <a:off x="182430" y="1631472"/>
              <a:ext cx="392790" cy="392790"/>
            </a:xfrm>
            <a:custGeom>
              <a:avLst/>
              <a:gdLst/>
              <a:ahLst/>
              <a:cxnLst/>
              <a:rect r="r" b="b" t="t" l="l"/>
              <a:pathLst>
                <a:path h="392790" w="392790">
                  <a:moveTo>
                    <a:pt x="0" y="0"/>
                  </a:moveTo>
                  <a:lnTo>
                    <a:pt x="392790" y="0"/>
                  </a:lnTo>
                  <a:lnTo>
                    <a:pt x="392790" y="392790"/>
                  </a:lnTo>
                  <a:lnTo>
                    <a:pt x="0" y="3927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8" id="28"/>
            <p:cNvGrpSpPr/>
            <p:nvPr/>
          </p:nvGrpSpPr>
          <p:grpSpPr>
            <a:xfrm rot="2603062">
              <a:off x="275923" y="1724965"/>
              <a:ext cx="205803" cy="205803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10175" lIns="10175" bIns="10175" rIns="10175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name="Freeform 31" id="31"/>
            <p:cNvSpPr/>
            <p:nvPr/>
          </p:nvSpPr>
          <p:spPr>
            <a:xfrm flipH="true" flipV="false" rot="3146889">
              <a:off x="600197" y="104001"/>
              <a:ext cx="1331187" cy="2169835"/>
            </a:xfrm>
            <a:custGeom>
              <a:avLst/>
              <a:gdLst/>
              <a:ahLst/>
              <a:cxnLst/>
              <a:rect r="r" b="b" t="t" l="l"/>
              <a:pathLst>
                <a:path h="2169835" w="1331187">
                  <a:moveTo>
                    <a:pt x="1331187" y="0"/>
                  </a:moveTo>
                  <a:lnTo>
                    <a:pt x="0" y="0"/>
                  </a:lnTo>
                  <a:lnTo>
                    <a:pt x="0" y="2169835"/>
                  </a:lnTo>
                  <a:lnTo>
                    <a:pt x="1331187" y="2169835"/>
                  </a:lnTo>
                  <a:lnTo>
                    <a:pt x="1331187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C2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4198" y="-1705694"/>
            <a:ext cx="20256397" cy="13698388"/>
            <a:chOff x="0" y="0"/>
            <a:chExt cx="27008529" cy="18264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08529" cy="18264518"/>
            </a:xfrm>
            <a:custGeom>
              <a:avLst/>
              <a:gdLst/>
              <a:ahLst/>
              <a:cxnLst/>
              <a:rect r="r" b="b" t="t" l="l"/>
              <a:pathLst>
                <a:path h="18264518" w="27008529">
                  <a:moveTo>
                    <a:pt x="0" y="0"/>
                  </a:moveTo>
                  <a:lnTo>
                    <a:pt x="27008529" y="0"/>
                  </a:lnTo>
                  <a:lnTo>
                    <a:pt x="27008529" y="18264518"/>
                  </a:lnTo>
                  <a:lnTo>
                    <a:pt x="0" y="18264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387301" y="868290"/>
              <a:ext cx="15609466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15609466">
                  <a:moveTo>
                    <a:pt x="0" y="0"/>
                  </a:moveTo>
                  <a:lnTo>
                    <a:pt x="15609467" y="0"/>
                  </a:lnTo>
                  <a:lnTo>
                    <a:pt x="15609467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35067" y="868290"/>
              <a:ext cx="9352234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9352234">
                  <a:moveTo>
                    <a:pt x="0" y="0"/>
                  </a:moveTo>
                  <a:lnTo>
                    <a:pt x="9352234" y="0"/>
                  </a:lnTo>
                  <a:lnTo>
                    <a:pt x="9352234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-6690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418552">
            <a:off x="6625396" y="-2181989"/>
            <a:ext cx="12331071" cy="3445320"/>
          </a:xfrm>
          <a:custGeom>
            <a:avLst/>
            <a:gdLst/>
            <a:ahLst/>
            <a:cxnLst/>
            <a:rect r="r" b="b" t="t" l="l"/>
            <a:pathLst>
              <a:path h="3445320" w="12331071">
                <a:moveTo>
                  <a:pt x="0" y="0"/>
                </a:moveTo>
                <a:lnTo>
                  <a:pt x="12331071" y="0"/>
                </a:lnTo>
                <a:lnTo>
                  <a:pt x="12331071" y="3445320"/>
                </a:lnTo>
                <a:lnTo>
                  <a:pt x="0" y="34453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9491" b="-27413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201736">
            <a:off x="14490928" y="-378946"/>
            <a:ext cx="4134348" cy="4218723"/>
          </a:xfrm>
          <a:custGeom>
            <a:avLst/>
            <a:gdLst/>
            <a:ahLst/>
            <a:cxnLst/>
            <a:rect r="r" b="b" t="t" l="l"/>
            <a:pathLst>
              <a:path h="4218723" w="4134348">
                <a:moveTo>
                  <a:pt x="0" y="0"/>
                </a:moveTo>
                <a:lnTo>
                  <a:pt x="4134348" y="0"/>
                </a:lnTo>
                <a:lnTo>
                  <a:pt x="4134348" y="4218723"/>
                </a:lnTo>
                <a:lnTo>
                  <a:pt x="0" y="42187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52725">
            <a:off x="819404" y="-197295"/>
            <a:ext cx="18944438" cy="13805759"/>
          </a:xfrm>
          <a:custGeom>
            <a:avLst/>
            <a:gdLst/>
            <a:ahLst/>
            <a:cxnLst/>
            <a:rect r="r" b="b" t="t" l="l"/>
            <a:pathLst>
              <a:path h="13805759" w="18944438">
                <a:moveTo>
                  <a:pt x="0" y="0"/>
                </a:moveTo>
                <a:lnTo>
                  <a:pt x="18944438" y="0"/>
                </a:lnTo>
                <a:lnTo>
                  <a:pt x="18944438" y="13805760"/>
                </a:lnTo>
                <a:lnTo>
                  <a:pt x="0" y="138057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266931">
            <a:off x="1498950" y="1645523"/>
            <a:ext cx="12815306" cy="12622439"/>
            <a:chOff x="0" y="0"/>
            <a:chExt cx="3375225" cy="332442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375225" cy="3324428"/>
            </a:xfrm>
            <a:custGeom>
              <a:avLst/>
              <a:gdLst/>
              <a:ahLst/>
              <a:cxnLst/>
              <a:rect r="r" b="b" t="t" l="l"/>
              <a:pathLst>
                <a:path h="3324428" w="3375225">
                  <a:moveTo>
                    <a:pt x="0" y="0"/>
                  </a:moveTo>
                  <a:lnTo>
                    <a:pt x="3375225" y="0"/>
                  </a:lnTo>
                  <a:lnTo>
                    <a:pt x="3375225" y="3324428"/>
                  </a:lnTo>
                  <a:lnTo>
                    <a:pt x="0" y="332442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3375225" cy="33911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60179">
            <a:off x="16897631" y="-318503"/>
            <a:ext cx="881454" cy="827923"/>
            <a:chOff x="0" y="0"/>
            <a:chExt cx="1175271" cy="1103897"/>
          </a:xfrm>
        </p:grpSpPr>
        <p:sp>
          <p:nvSpPr>
            <p:cNvPr name="Freeform 13" id="13"/>
            <p:cNvSpPr/>
            <p:nvPr/>
          </p:nvSpPr>
          <p:spPr>
            <a:xfrm flipH="false" flipV="false" rot="2603062">
              <a:off x="84692" y="757401"/>
              <a:ext cx="182350" cy="182350"/>
            </a:xfrm>
            <a:custGeom>
              <a:avLst/>
              <a:gdLst/>
              <a:ahLst/>
              <a:cxnLst/>
              <a:rect r="r" b="b" t="t" l="l"/>
              <a:pathLst>
                <a:path h="182350" w="182350">
                  <a:moveTo>
                    <a:pt x="0" y="0"/>
                  </a:moveTo>
                  <a:lnTo>
                    <a:pt x="182351" y="0"/>
                  </a:lnTo>
                  <a:lnTo>
                    <a:pt x="182351" y="182351"/>
                  </a:lnTo>
                  <a:lnTo>
                    <a:pt x="0" y="182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4" id="14"/>
            <p:cNvGrpSpPr/>
            <p:nvPr/>
          </p:nvGrpSpPr>
          <p:grpSpPr>
            <a:xfrm rot="2603062">
              <a:off x="128096" y="800805"/>
              <a:ext cx="95543" cy="95543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10175" lIns="10175" bIns="10175" rIns="10175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17" id="17"/>
            <p:cNvSpPr/>
            <p:nvPr/>
          </p:nvSpPr>
          <p:spPr>
            <a:xfrm flipH="true" flipV="false" rot="3146889">
              <a:off x="278638" y="48282"/>
              <a:ext cx="617996" cy="1007333"/>
            </a:xfrm>
            <a:custGeom>
              <a:avLst/>
              <a:gdLst/>
              <a:ahLst/>
              <a:cxnLst/>
              <a:rect r="r" b="b" t="t" l="l"/>
              <a:pathLst>
                <a:path h="1007333" w="617996">
                  <a:moveTo>
                    <a:pt x="617996" y="0"/>
                  </a:moveTo>
                  <a:lnTo>
                    <a:pt x="0" y="0"/>
                  </a:lnTo>
                  <a:lnTo>
                    <a:pt x="0" y="1007333"/>
                  </a:lnTo>
                  <a:lnTo>
                    <a:pt x="617996" y="1007333"/>
                  </a:lnTo>
                  <a:lnTo>
                    <a:pt x="617996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266156">
            <a:off x="2276037" y="2704841"/>
            <a:ext cx="10607864" cy="6729493"/>
          </a:xfrm>
          <a:custGeom>
            <a:avLst/>
            <a:gdLst/>
            <a:ahLst/>
            <a:cxnLst/>
            <a:rect r="r" b="b" t="t" l="l"/>
            <a:pathLst>
              <a:path h="6729493" w="10607864">
                <a:moveTo>
                  <a:pt x="0" y="0"/>
                </a:moveTo>
                <a:lnTo>
                  <a:pt x="10607863" y="0"/>
                </a:lnTo>
                <a:lnTo>
                  <a:pt x="10607863" y="6729492"/>
                </a:lnTo>
                <a:lnTo>
                  <a:pt x="0" y="672949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-54065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4198" y="-1705694"/>
            <a:ext cx="20256397" cy="13698388"/>
            <a:chOff x="0" y="0"/>
            <a:chExt cx="27008529" cy="18264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08529" cy="18264518"/>
            </a:xfrm>
            <a:custGeom>
              <a:avLst/>
              <a:gdLst/>
              <a:ahLst/>
              <a:cxnLst/>
              <a:rect r="r" b="b" t="t" l="l"/>
              <a:pathLst>
                <a:path h="18264518" w="27008529">
                  <a:moveTo>
                    <a:pt x="0" y="0"/>
                  </a:moveTo>
                  <a:lnTo>
                    <a:pt x="27008529" y="0"/>
                  </a:lnTo>
                  <a:lnTo>
                    <a:pt x="27008529" y="18264518"/>
                  </a:lnTo>
                  <a:lnTo>
                    <a:pt x="0" y="18264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387301" y="868290"/>
              <a:ext cx="15609466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15609466">
                  <a:moveTo>
                    <a:pt x="0" y="0"/>
                  </a:moveTo>
                  <a:lnTo>
                    <a:pt x="15609467" y="0"/>
                  </a:lnTo>
                  <a:lnTo>
                    <a:pt x="15609467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35067" y="868290"/>
              <a:ext cx="9352234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9352234">
                  <a:moveTo>
                    <a:pt x="0" y="0"/>
                  </a:moveTo>
                  <a:lnTo>
                    <a:pt x="9352234" y="0"/>
                  </a:lnTo>
                  <a:lnTo>
                    <a:pt x="9352234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-66906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1418514">
            <a:off x="16826542" y="1863301"/>
            <a:ext cx="96589" cy="96589"/>
            <a:chOff x="0" y="0"/>
            <a:chExt cx="128785" cy="12878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785" cy="128785"/>
            </a:xfrm>
            <a:custGeom>
              <a:avLst/>
              <a:gdLst/>
              <a:ahLst/>
              <a:cxnLst/>
              <a:rect r="r" b="b" t="t" l="l"/>
              <a:pathLst>
                <a:path h="128785" w="128785">
                  <a:moveTo>
                    <a:pt x="0" y="0"/>
                  </a:moveTo>
                  <a:lnTo>
                    <a:pt x="128785" y="0"/>
                  </a:lnTo>
                  <a:lnTo>
                    <a:pt x="128785" y="128785"/>
                  </a:lnTo>
                  <a:lnTo>
                    <a:pt x="0" y="128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8" id="8"/>
            <p:cNvGrpSpPr/>
            <p:nvPr/>
          </p:nvGrpSpPr>
          <p:grpSpPr>
            <a:xfrm rot="0">
              <a:off x="30654" y="30654"/>
              <a:ext cx="67477" cy="67477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Freeform 11" id="11"/>
          <p:cNvSpPr/>
          <p:nvPr/>
        </p:nvSpPr>
        <p:spPr>
          <a:xfrm flipH="false" flipV="false" rot="-123809">
            <a:off x="3273921" y="355478"/>
            <a:ext cx="14409764" cy="10699250"/>
          </a:xfrm>
          <a:custGeom>
            <a:avLst/>
            <a:gdLst/>
            <a:ahLst/>
            <a:cxnLst/>
            <a:rect r="r" b="b" t="t" l="l"/>
            <a:pathLst>
              <a:path h="10699250" w="14409764">
                <a:moveTo>
                  <a:pt x="0" y="0"/>
                </a:moveTo>
                <a:lnTo>
                  <a:pt x="14409764" y="0"/>
                </a:lnTo>
                <a:lnTo>
                  <a:pt x="14409764" y="10699250"/>
                </a:lnTo>
                <a:lnTo>
                  <a:pt x="0" y="106992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42195">
            <a:off x="1311723" y="229081"/>
            <a:ext cx="8464065" cy="12069968"/>
          </a:xfrm>
          <a:custGeom>
            <a:avLst/>
            <a:gdLst/>
            <a:ahLst/>
            <a:cxnLst/>
            <a:rect r="r" b="b" t="t" l="l"/>
            <a:pathLst>
              <a:path h="12069968" w="8464065">
                <a:moveTo>
                  <a:pt x="0" y="0"/>
                </a:moveTo>
                <a:lnTo>
                  <a:pt x="8464065" y="0"/>
                </a:lnTo>
                <a:lnTo>
                  <a:pt x="8464065" y="12069968"/>
                </a:lnTo>
                <a:lnTo>
                  <a:pt x="0" y="120699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-606211">
            <a:off x="1509959" y="3814328"/>
            <a:ext cx="7370182" cy="4469809"/>
            <a:chOff x="0" y="0"/>
            <a:chExt cx="2255168" cy="136769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55168" cy="1367696"/>
            </a:xfrm>
            <a:custGeom>
              <a:avLst/>
              <a:gdLst/>
              <a:ahLst/>
              <a:cxnLst/>
              <a:rect r="r" b="b" t="t" l="l"/>
              <a:pathLst>
                <a:path h="1367696" w="2255168">
                  <a:moveTo>
                    <a:pt x="53572" y="0"/>
                  </a:moveTo>
                  <a:lnTo>
                    <a:pt x="2201595" y="0"/>
                  </a:lnTo>
                  <a:cubicBezTo>
                    <a:pt x="2215804" y="0"/>
                    <a:pt x="2229430" y="5644"/>
                    <a:pt x="2239477" y="15691"/>
                  </a:cubicBezTo>
                  <a:cubicBezTo>
                    <a:pt x="2249523" y="25738"/>
                    <a:pt x="2255168" y="39364"/>
                    <a:pt x="2255168" y="53572"/>
                  </a:cubicBezTo>
                  <a:lnTo>
                    <a:pt x="2255168" y="1314124"/>
                  </a:lnTo>
                  <a:cubicBezTo>
                    <a:pt x="2255168" y="1328332"/>
                    <a:pt x="2249523" y="1341958"/>
                    <a:pt x="2239477" y="1352005"/>
                  </a:cubicBezTo>
                  <a:cubicBezTo>
                    <a:pt x="2229430" y="1362052"/>
                    <a:pt x="2215804" y="1367696"/>
                    <a:pt x="2201595" y="1367696"/>
                  </a:cubicBezTo>
                  <a:lnTo>
                    <a:pt x="53572" y="1367696"/>
                  </a:lnTo>
                  <a:cubicBezTo>
                    <a:pt x="39364" y="1367696"/>
                    <a:pt x="25738" y="1362052"/>
                    <a:pt x="15691" y="1352005"/>
                  </a:cubicBezTo>
                  <a:cubicBezTo>
                    <a:pt x="5644" y="1341958"/>
                    <a:pt x="0" y="1328332"/>
                    <a:pt x="0" y="1314124"/>
                  </a:cubicBezTo>
                  <a:lnTo>
                    <a:pt x="0" y="53572"/>
                  </a:lnTo>
                  <a:cubicBezTo>
                    <a:pt x="0" y="39364"/>
                    <a:pt x="5644" y="25738"/>
                    <a:pt x="15691" y="15691"/>
                  </a:cubicBezTo>
                  <a:cubicBezTo>
                    <a:pt x="25738" y="5644"/>
                    <a:pt x="39364" y="0"/>
                    <a:pt x="53572" y="0"/>
                  </a:cubicBezTo>
                  <a:close/>
                </a:path>
              </a:pathLst>
            </a:custGeom>
            <a:solidFill>
              <a:srgbClr val="FDF9F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2255168" cy="1434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-606211">
            <a:off x="893521" y="1393409"/>
            <a:ext cx="7370182" cy="2109695"/>
            <a:chOff x="0" y="0"/>
            <a:chExt cx="2255168" cy="64553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255168" cy="645536"/>
            </a:xfrm>
            <a:custGeom>
              <a:avLst/>
              <a:gdLst/>
              <a:ahLst/>
              <a:cxnLst/>
              <a:rect r="r" b="b" t="t" l="l"/>
              <a:pathLst>
                <a:path h="645536" w="2255168">
                  <a:moveTo>
                    <a:pt x="53572" y="0"/>
                  </a:moveTo>
                  <a:lnTo>
                    <a:pt x="2201595" y="0"/>
                  </a:lnTo>
                  <a:cubicBezTo>
                    <a:pt x="2215804" y="0"/>
                    <a:pt x="2229430" y="5644"/>
                    <a:pt x="2239477" y="15691"/>
                  </a:cubicBezTo>
                  <a:cubicBezTo>
                    <a:pt x="2249523" y="25738"/>
                    <a:pt x="2255168" y="39364"/>
                    <a:pt x="2255168" y="53572"/>
                  </a:cubicBezTo>
                  <a:lnTo>
                    <a:pt x="2255168" y="591963"/>
                  </a:lnTo>
                  <a:cubicBezTo>
                    <a:pt x="2255168" y="606172"/>
                    <a:pt x="2249523" y="619798"/>
                    <a:pt x="2239477" y="629845"/>
                  </a:cubicBezTo>
                  <a:cubicBezTo>
                    <a:pt x="2229430" y="639891"/>
                    <a:pt x="2215804" y="645536"/>
                    <a:pt x="2201595" y="645536"/>
                  </a:cubicBezTo>
                  <a:lnTo>
                    <a:pt x="53572" y="645536"/>
                  </a:lnTo>
                  <a:cubicBezTo>
                    <a:pt x="39364" y="645536"/>
                    <a:pt x="25738" y="639891"/>
                    <a:pt x="15691" y="629845"/>
                  </a:cubicBezTo>
                  <a:cubicBezTo>
                    <a:pt x="5644" y="619798"/>
                    <a:pt x="0" y="606172"/>
                    <a:pt x="0" y="591963"/>
                  </a:cubicBezTo>
                  <a:lnTo>
                    <a:pt x="0" y="53572"/>
                  </a:lnTo>
                  <a:cubicBezTo>
                    <a:pt x="0" y="39364"/>
                    <a:pt x="5644" y="25738"/>
                    <a:pt x="15691" y="15691"/>
                  </a:cubicBezTo>
                  <a:cubicBezTo>
                    <a:pt x="25738" y="5644"/>
                    <a:pt x="39364" y="0"/>
                    <a:pt x="53572" y="0"/>
                  </a:cubicBezTo>
                  <a:close/>
                </a:path>
              </a:pathLst>
            </a:custGeom>
            <a:solidFill>
              <a:srgbClr val="FDF9F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2255168" cy="7122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-293749">
            <a:off x="10713488" y="3158260"/>
            <a:ext cx="6601924" cy="5781945"/>
          </a:xfrm>
          <a:custGeom>
            <a:avLst/>
            <a:gdLst/>
            <a:ahLst/>
            <a:cxnLst/>
            <a:rect r="r" b="b" t="t" l="l"/>
            <a:pathLst>
              <a:path h="5781945" w="6601924">
                <a:moveTo>
                  <a:pt x="0" y="0"/>
                </a:moveTo>
                <a:lnTo>
                  <a:pt x="6601923" y="0"/>
                </a:lnTo>
                <a:lnTo>
                  <a:pt x="6601923" y="5781945"/>
                </a:lnTo>
                <a:lnTo>
                  <a:pt x="0" y="578194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367" t="0" r="-15885" b="-2949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-641311">
            <a:off x="1669769" y="4099650"/>
            <a:ext cx="6628008" cy="1654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5"/>
              </a:lnSpc>
              <a:spcBef>
                <a:spcPct val="0"/>
              </a:spcBef>
            </a:pPr>
            <a:r>
              <a:rPr lang="en-US" sz="3125">
                <a:solidFill>
                  <a:srgbClr val="000000"/>
                </a:solidFill>
                <a:latin typeface="AC Diary Girl"/>
              </a:rPr>
              <a:t>going through the data given to know the data types of each column.</a:t>
            </a:r>
          </a:p>
        </p:txBody>
      </p:sp>
      <p:sp>
        <p:nvSpPr>
          <p:cNvPr name="TextBox 21" id="21"/>
          <p:cNvSpPr txBox="true"/>
          <p:nvPr/>
        </p:nvSpPr>
        <p:spPr>
          <a:xfrm rot="-597629">
            <a:off x="445419" y="1703494"/>
            <a:ext cx="8188952" cy="904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00"/>
              </a:lnSpc>
            </a:pPr>
            <a:r>
              <a:rPr lang="en-US" sz="6477">
                <a:solidFill>
                  <a:srgbClr val="000000"/>
                </a:solidFill>
                <a:latin typeface="Bobby Jones"/>
              </a:rPr>
              <a:t>data exploration</a:t>
            </a:r>
          </a:p>
        </p:txBody>
      </p:sp>
      <p:sp>
        <p:nvSpPr>
          <p:cNvPr name="TextBox 22" id="22"/>
          <p:cNvSpPr txBox="true"/>
          <p:nvPr/>
        </p:nvSpPr>
        <p:spPr>
          <a:xfrm rot="-105351">
            <a:off x="10222143" y="1461599"/>
            <a:ext cx="6825085" cy="837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86"/>
              </a:lnSpc>
            </a:pPr>
            <a:r>
              <a:rPr lang="en-US" sz="5986">
                <a:solidFill>
                  <a:srgbClr val="000000"/>
                </a:solidFill>
                <a:latin typeface="Bobby Jones"/>
              </a:rPr>
              <a:t>data info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-558088" y="6631115"/>
            <a:ext cx="3064519" cy="4438651"/>
          </a:xfrm>
          <a:custGeom>
            <a:avLst/>
            <a:gdLst/>
            <a:ahLst/>
            <a:cxnLst/>
            <a:rect r="r" b="b" t="t" l="l"/>
            <a:pathLst>
              <a:path h="4438651" w="3064519">
                <a:moveTo>
                  <a:pt x="0" y="0"/>
                </a:moveTo>
                <a:lnTo>
                  <a:pt x="3064519" y="0"/>
                </a:lnTo>
                <a:lnTo>
                  <a:pt x="3064519" y="4438651"/>
                </a:lnTo>
                <a:lnTo>
                  <a:pt x="0" y="443865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C2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4198" y="-1705694"/>
            <a:ext cx="20256397" cy="13698388"/>
            <a:chOff x="0" y="0"/>
            <a:chExt cx="27008529" cy="18264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08529" cy="18264518"/>
            </a:xfrm>
            <a:custGeom>
              <a:avLst/>
              <a:gdLst/>
              <a:ahLst/>
              <a:cxnLst/>
              <a:rect r="r" b="b" t="t" l="l"/>
              <a:pathLst>
                <a:path h="18264518" w="27008529">
                  <a:moveTo>
                    <a:pt x="0" y="0"/>
                  </a:moveTo>
                  <a:lnTo>
                    <a:pt x="27008529" y="0"/>
                  </a:lnTo>
                  <a:lnTo>
                    <a:pt x="27008529" y="18264518"/>
                  </a:lnTo>
                  <a:lnTo>
                    <a:pt x="0" y="18264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387301" y="868290"/>
              <a:ext cx="15609466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15609466">
                  <a:moveTo>
                    <a:pt x="0" y="0"/>
                  </a:moveTo>
                  <a:lnTo>
                    <a:pt x="15609467" y="0"/>
                  </a:lnTo>
                  <a:lnTo>
                    <a:pt x="15609467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35067" y="868290"/>
              <a:ext cx="9352234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9352234">
                  <a:moveTo>
                    <a:pt x="0" y="0"/>
                  </a:moveTo>
                  <a:lnTo>
                    <a:pt x="9352234" y="0"/>
                  </a:lnTo>
                  <a:lnTo>
                    <a:pt x="9352234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-6690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418552">
            <a:off x="6872584" y="-4740965"/>
            <a:ext cx="22830832" cy="6378969"/>
          </a:xfrm>
          <a:custGeom>
            <a:avLst/>
            <a:gdLst/>
            <a:ahLst/>
            <a:cxnLst/>
            <a:rect r="r" b="b" t="t" l="l"/>
            <a:pathLst>
              <a:path h="6378969" w="22830832">
                <a:moveTo>
                  <a:pt x="0" y="0"/>
                </a:moveTo>
                <a:lnTo>
                  <a:pt x="22830832" y="0"/>
                </a:lnTo>
                <a:lnTo>
                  <a:pt x="22830832" y="6378969"/>
                </a:lnTo>
                <a:lnTo>
                  <a:pt x="0" y="63789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9491" b="-274138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96436" y="376724"/>
            <a:ext cx="17820559" cy="11922039"/>
            <a:chOff x="0" y="0"/>
            <a:chExt cx="4693481" cy="313996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693481" cy="3139961"/>
            </a:xfrm>
            <a:custGeom>
              <a:avLst/>
              <a:gdLst/>
              <a:ahLst/>
              <a:cxnLst/>
              <a:rect r="r" b="b" t="t" l="l"/>
              <a:pathLst>
                <a:path h="3139961" w="4693481">
                  <a:moveTo>
                    <a:pt x="0" y="0"/>
                  </a:moveTo>
                  <a:lnTo>
                    <a:pt x="4693481" y="0"/>
                  </a:lnTo>
                  <a:lnTo>
                    <a:pt x="4693481" y="3139961"/>
                  </a:lnTo>
                  <a:lnTo>
                    <a:pt x="0" y="3139961"/>
                  </a:lnTo>
                  <a:close/>
                </a:path>
              </a:pathLst>
            </a:custGeom>
            <a:solidFill>
              <a:srgbClr val="CBC2A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4693481" cy="3206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798991" y="1282136"/>
            <a:ext cx="10636019" cy="1652001"/>
            <a:chOff x="0" y="0"/>
            <a:chExt cx="2801256" cy="43509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01256" cy="435095"/>
            </a:xfrm>
            <a:custGeom>
              <a:avLst/>
              <a:gdLst/>
              <a:ahLst/>
              <a:cxnLst/>
              <a:rect r="r" b="b" t="t" l="l"/>
              <a:pathLst>
                <a:path h="435095" w="2801256">
                  <a:moveTo>
                    <a:pt x="0" y="0"/>
                  </a:moveTo>
                  <a:lnTo>
                    <a:pt x="2801256" y="0"/>
                  </a:lnTo>
                  <a:lnTo>
                    <a:pt x="2801256" y="435095"/>
                  </a:lnTo>
                  <a:lnTo>
                    <a:pt x="0" y="435095"/>
                  </a:lnTo>
                  <a:close/>
                </a:path>
              </a:pathLst>
            </a:custGeom>
            <a:solidFill>
              <a:srgbClr val="FDF9F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2801256" cy="5017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776788" y="1450820"/>
            <a:ext cx="8734425" cy="1336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71"/>
              </a:lnSpc>
              <a:spcBef>
                <a:spcPct val="0"/>
              </a:spcBef>
            </a:pPr>
            <a:r>
              <a:rPr lang="en-US" sz="7765">
                <a:solidFill>
                  <a:srgbClr val="000000"/>
                </a:solidFill>
                <a:latin typeface="Bobby Jones"/>
              </a:rPr>
              <a:t>data preprocessing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85991" y="3248462"/>
            <a:ext cx="17116018" cy="3331814"/>
            <a:chOff x="0" y="0"/>
            <a:chExt cx="4507923" cy="87751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507923" cy="877515"/>
            </a:xfrm>
            <a:custGeom>
              <a:avLst/>
              <a:gdLst/>
              <a:ahLst/>
              <a:cxnLst/>
              <a:rect r="r" b="b" t="t" l="l"/>
              <a:pathLst>
                <a:path h="877515" w="4507923">
                  <a:moveTo>
                    <a:pt x="0" y="0"/>
                  </a:moveTo>
                  <a:lnTo>
                    <a:pt x="4507923" y="0"/>
                  </a:lnTo>
                  <a:lnTo>
                    <a:pt x="4507923" y="877515"/>
                  </a:lnTo>
                  <a:lnTo>
                    <a:pt x="0" y="877515"/>
                  </a:lnTo>
                  <a:close/>
                </a:path>
              </a:pathLst>
            </a:custGeom>
            <a:solidFill>
              <a:srgbClr val="FDF9F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4507923" cy="9441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427420" y="3708625"/>
            <a:ext cx="2700376" cy="2871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0"/>
              </a:lnSpc>
              <a:spcBef>
                <a:spcPct val="0"/>
              </a:spcBef>
            </a:pPr>
            <a:r>
              <a:rPr lang="en-US" sz="5442">
                <a:solidFill>
                  <a:srgbClr val="000000"/>
                </a:solidFill>
                <a:latin typeface="Bobby Jones"/>
              </a:rPr>
              <a:t>handle null values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447938" y="3391851"/>
            <a:ext cx="11458134" cy="3538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8"/>
              </a:lnSpc>
            </a:pPr>
          </a:p>
          <a:p>
            <a:pPr algn="l" marL="789271" indent="-394636" lvl="1">
              <a:lnSpc>
                <a:spcPts val="5118"/>
              </a:lnSpc>
              <a:buFont typeface="Arial"/>
              <a:buChar char="•"/>
            </a:pPr>
            <a:r>
              <a:rPr lang="en-US" sz="3655">
                <a:solidFill>
                  <a:srgbClr val="000000"/>
                </a:solidFill>
                <a:latin typeface="AC Diary Girl"/>
              </a:rPr>
              <a:t>by removing the rows that have missing values or null values.</a:t>
            </a:r>
          </a:p>
          <a:p>
            <a:pPr algn="l">
              <a:lnSpc>
                <a:spcPts val="4137"/>
              </a:lnSpc>
            </a:pPr>
          </a:p>
          <a:p>
            <a:pPr algn="l">
              <a:lnSpc>
                <a:spcPts val="4137"/>
              </a:lnSpc>
            </a:pPr>
          </a:p>
          <a:p>
            <a:pPr algn="l">
              <a:lnSpc>
                <a:spcPts val="4137"/>
              </a:lnSpc>
              <a:spcBef>
                <a:spcPct val="0"/>
              </a:spcBef>
            </a:pPr>
          </a:p>
        </p:txBody>
      </p:sp>
      <p:grpSp>
        <p:nvGrpSpPr>
          <p:cNvPr name="Group 19" id="19"/>
          <p:cNvGrpSpPr/>
          <p:nvPr/>
        </p:nvGrpSpPr>
        <p:grpSpPr>
          <a:xfrm rot="0">
            <a:off x="585991" y="6894601"/>
            <a:ext cx="17116018" cy="3160891"/>
            <a:chOff x="0" y="0"/>
            <a:chExt cx="4507923" cy="83249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507923" cy="832498"/>
            </a:xfrm>
            <a:custGeom>
              <a:avLst/>
              <a:gdLst/>
              <a:ahLst/>
              <a:cxnLst/>
              <a:rect r="r" b="b" t="t" l="l"/>
              <a:pathLst>
                <a:path h="832498" w="4507923">
                  <a:moveTo>
                    <a:pt x="0" y="0"/>
                  </a:moveTo>
                  <a:lnTo>
                    <a:pt x="4507923" y="0"/>
                  </a:lnTo>
                  <a:lnTo>
                    <a:pt x="4507923" y="832498"/>
                  </a:lnTo>
                  <a:lnTo>
                    <a:pt x="0" y="832498"/>
                  </a:lnTo>
                  <a:close/>
                </a:path>
              </a:pathLst>
            </a:custGeom>
            <a:solidFill>
              <a:srgbClr val="FDF9F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66675"/>
              <a:ext cx="4507923" cy="899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28700" y="7142620"/>
            <a:ext cx="3903198" cy="2004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24"/>
              </a:lnSpc>
              <a:spcBef>
                <a:spcPct val="0"/>
              </a:spcBef>
            </a:pPr>
            <a:r>
              <a:rPr lang="en-US" sz="5731">
                <a:solidFill>
                  <a:srgbClr val="000000"/>
                </a:solidFill>
                <a:latin typeface="Bobby Jones"/>
              </a:rPr>
              <a:t>handle outliers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311900" y="7051533"/>
            <a:ext cx="11316734" cy="2430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</a:p>
          <a:p>
            <a:pPr algn="l" marL="777230" indent="-388615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AC Diary Girl"/>
              </a:rPr>
              <a:t>No outliers are present in the any of the columns of the given data.</a:t>
            </a:r>
          </a:p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AC Diary Girl"/>
              </a:rPr>
              <a:t> 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8423667" y="-404047"/>
            <a:ext cx="1440666" cy="1561542"/>
            <a:chOff x="0" y="0"/>
            <a:chExt cx="1920888" cy="2082056"/>
          </a:xfrm>
        </p:grpSpPr>
        <p:sp>
          <p:nvSpPr>
            <p:cNvPr name="Freeform 25" id="25"/>
            <p:cNvSpPr/>
            <p:nvPr/>
          </p:nvSpPr>
          <p:spPr>
            <a:xfrm flipH="false" flipV="false" rot="1583709">
              <a:off x="277274" y="1616691"/>
              <a:ext cx="278634" cy="278634"/>
            </a:xfrm>
            <a:custGeom>
              <a:avLst/>
              <a:gdLst/>
              <a:ahLst/>
              <a:cxnLst/>
              <a:rect r="r" b="b" t="t" l="l"/>
              <a:pathLst>
                <a:path h="278634" w="278634">
                  <a:moveTo>
                    <a:pt x="0" y="0"/>
                  </a:moveTo>
                  <a:lnTo>
                    <a:pt x="278634" y="0"/>
                  </a:lnTo>
                  <a:lnTo>
                    <a:pt x="278634" y="278634"/>
                  </a:lnTo>
                  <a:lnTo>
                    <a:pt x="0" y="2786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6" id="26"/>
            <p:cNvGrpSpPr/>
            <p:nvPr/>
          </p:nvGrpSpPr>
          <p:grpSpPr>
            <a:xfrm rot="1583709">
              <a:off x="343596" y="1683013"/>
              <a:ext cx="145991" cy="145991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46236" lIns="46236" bIns="46236" rIns="4623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29" id="29"/>
            <p:cNvSpPr/>
            <p:nvPr/>
          </p:nvSpPr>
          <p:spPr>
            <a:xfrm flipH="true" flipV="false" rot="2127535">
              <a:off x="414776" y="151590"/>
              <a:ext cx="1091335" cy="1778877"/>
            </a:xfrm>
            <a:custGeom>
              <a:avLst/>
              <a:gdLst/>
              <a:ahLst/>
              <a:cxnLst/>
              <a:rect r="r" b="b" t="t" l="l"/>
              <a:pathLst>
                <a:path h="1778877" w="1091335">
                  <a:moveTo>
                    <a:pt x="1091336" y="0"/>
                  </a:moveTo>
                  <a:lnTo>
                    <a:pt x="0" y="0"/>
                  </a:lnTo>
                  <a:lnTo>
                    <a:pt x="0" y="1778876"/>
                  </a:lnTo>
                  <a:lnTo>
                    <a:pt x="1091336" y="1778876"/>
                  </a:lnTo>
                  <a:lnTo>
                    <a:pt x="1091336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C2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3040102"/>
            <a:ext cx="20256397" cy="13698388"/>
            <a:chOff x="0" y="0"/>
            <a:chExt cx="27008529" cy="18264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08529" cy="18264518"/>
            </a:xfrm>
            <a:custGeom>
              <a:avLst/>
              <a:gdLst/>
              <a:ahLst/>
              <a:cxnLst/>
              <a:rect r="r" b="b" t="t" l="l"/>
              <a:pathLst>
                <a:path h="18264518" w="27008529">
                  <a:moveTo>
                    <a:pt x="0" y="0"/>
                  </a:moveTo>
                  <a:lnTo>
                    <a:pt x="27008529" y="0"/>
                  </a:lnTo>
                  <a:lnTo>
                    <a:pt x="27008529" y="18264518"/>
                  </a:lnTo>
                  <a:lnTo>
                    <a:pt x="0" y="18264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387301" y="868290"/>
              <a:ext cx="15609466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15609466">
                  <a:moveTo>
                    <a:pt x="0" y="0"/>
                  </a:moveTo>
                  <a:lnTo>
                    <a:pt x="15609467" y="0"/>
                  </a:lnTo>
                  <a:lnTo>
                    <a:pt x="15609467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35067" y="868290"/>
              <a:ext cx="9352234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9352234">
                  <a:moveTo>
                    <a:pt x="0" y="0"/>
                  </a:moveTo>
                  <a:lnTo>
                    <a:pt x="9352234" y="0"/>
                  </a:lnTo>
                  <a:lnTo>
                    <a:pt x="9352234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-6690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true" flipV="false" rot="-679758">
            <a:off x="2959002" y="-503827"/>
            <a:ext cx="9309692" cy="2601142"/>
          </a:xfrm>
          <a:custGeom>
            <a:avLst/>
            <a:gdLst/>
            <a:ahLst/>
            <a:cxnLst/>
            <a:rect r="r" b="b" t="t" l="l"/>
            <a:pathLst>
              <a:path h="2601142" w="9309692">
                <a:moveTo>
                  <a:pt x="9309692" y="0"/>
                </a:moveTo>
                <a:lnTo>
                  <a:pt x="0" y="0"/>
                </a:lnTo>
                <a:lnTo>
                  <a:pt x="0" y="2601142"/>
                </a:lnTo>
                <a:lnTo>
                  <a:pt x="9309692" y="2601142"/>
                </a:lnTo>
                <a:lnTo>
                  <a:pt x="9309692" y="0"/>
                </a:lnTo>
                <a:close/>
              </a:path>
            </a:pathLst>
          </a:custGeom>
          <a:blipFill>
            <a:blip r:embed="rId5">
              <a:alphaModFix amt="8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9491" b="-27413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85817">
            <a:off x="280" y="1343502"/>
            <a:ext cx="7917516" cy="8079098"/>
          </a:xfrm>
          <a:custGeom>
            <a:avLst/>
            <a:gdLst/>
            <a:ahLst/>
            <a:cxnLst/>
            <a:rect r="r" b="b" t="t" l="l"/>
            <a:pathLst>
              <a:path h="8079098" w="7917516">
                <a:moveTo>
                  <a:pt x="0" y="0"/>
                </a:moveTo>
                <a:lnTo>
                  <a:pt x="7917516" y="0"/>
                </a:lnTo>
                <a:lnTo>
                  <a:pt x="7917516" y="8079097"/>
                </a:lnTo>
                <a:lnTo>
                  <a:pt x="0" y="80790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431094">
            <a:off x="7655456" y="-9050"/>
            <a:ext cx="10098998" cy="10305100"/>
          </a:xfrm>
          <a:custGeom>
            <a:avLst/>
            <a:gdLst/>
            <a:ahLst/>
            <a:cxnLst/>
            <a:rect r="r" b="b" t="t" l="l"/>
            <a:pathLst>
              <a:path h="10305100" w="10098998">
                <a:moveTo>
                  <a:pt x="0" y="0"/>
                </a:moveTo>
                <a:lnTo>
                  <a:pt x="10098998" y="0"/>
                </a:lnTo>
                <a:lnTo>
                  <a:pt x="10098998" y="10305100"/>
                </a:lnTo>
                <a:lnTo>
                  <a:pt x="0" y="103051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-1443256">
            <a:off x="11589413" y="-436653"/>
            <a:ext cx="2231084" cy="2095589"/>
            <a:chOff x="0" y="0"/>
            <a:chExt cx="2974778" cy="2794119"/>
          </a:xfrm>
        </p:grpSpPr>
        <p:sp>
          <p:nvSpPr>
            <p:cNvPr name="Freeform 10" id="10"/>
            <p:cNvSpPr/>
            <p:nvPr/>
          </p:nvSpPr>
          <p:spPr>
            <a:xfrm flipH="false" flipV="false" rot="2603062">
              <a:off x="214368" y="1917089"/>
              <a:ext cx="461555" cy="461555"/>
            </a:xfrm>
            <a:custGeom>
              <a:avLst/>
              <a:gdLst/>
              <a:ahLst/>
              <a:cxnLst/>
              <a:rect r="r" b="b" t="t" l="l"/>
              <a:pathLst>
                <a:path h="461555" w="461555">
                  <a:moveTo>
                    <a:pt x="0" y="0"/>
                  </a:moveTo>
                  <a:lnTo>
                    <a:pt x="461554" y="0"/>
                  </a:lnTo>
                  <a:lnTo>
                    <a:pt x="461554" y="461555"/>
                  </a:lnTo>
                  <a:lnTo>
                    <a:pt x="0" y="4615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1" id="11"/>
            <p:cNvGrpSpPr/>
            <p:nvPr/>
          </p:nvGrpSpPr>
          <p:grpSpPr>
            <a:xfrm rot="2603062">
              <a:off x="324229" y="2026950"/>
              <a:ext cx="241833" cy="241833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10175" lIns="10175" bIns="10175" rIns="10175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true" flipV="false" rot="3146889">
              <a:off x="705272" y="122208"/>
              <a:ext cx="1564235" cy="2549703"/>
            </a:xfrm>
            <a:custGeom>
              <a:avLst/>
              <a:gdLst/>
              <a:ahLst/>
              <a:cxnLst/>
              <a:rect r="r" b="b" t="t" l="l"/>
              <a:pathLst>
                <a:path h="2549703" w="1564235">
                  <a:moveTo>
                    <a:pt x="1564235" y="0"/>
                  </a:moveTo>
                  <a:lnTo>
                    <a:pt x="0" y="0"/>
                  </a:lnTo>
                  <a:lnTo>
                    <a:pt x="0" y="2549703"/>
                  </a:lnTo>
                  <a:lnTo>
                    <a:pt x="1564235" y="2549703"/>
                  </a:lnTo>
                  <a:lnTo>
                    <a:pt x="1564235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-580503">
            <a:off x="3770176" y="1157652"/>
            <a:ext cx="1667121" cy="1565876"/>
            <a:chOff x="0" y="0"/>
            <a:chExt cx="2222828" cy="2087835"/>
          </a:xfrm>
        </p:grpSpPr>
        <p:sp>
          <p:nvSpPr>
            <p:cNvPr name="Freeform 16" id="16"/>
            <p:cNvSpPr/>
            <p:nvPr/>
          </p:nvSpPr>
          <p:spPr>
            <a:xfrm flipH="false" flipV="false" rot="2603062">
              <a:off x="160181" y="1432496"/>
              <a:ext cx="344885" cy="344885"/>
            </a:xfrm>
            <a:custGeom>
              <a:avLst/>
              <a:gdLst/>
              <a:ahLst/>
              <a:cxnLst/>
              <a:rect r="r" b="b" t="t" l="l"/>
              <a:pathLst>
                <a:path h="344885" w="344885">
                  <a:moveTo>
                    <a:pt x="0" y="0"/>
                  </a:moveTo>
                  <a:lnTo>
                    <a:pt x="344885" y="0"/>
                  </a:lnTo>
                  <a:lnTo>
                    <a:pt x="344885" y="344886"/>
                  </a:lnTo>
                  <a:lnTo>
                    <a:pt x="0" y="3448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7" id="17"/>
            <p:cNvGrpSpPr/>
            <p:nvPr/>
          </p:nvGrpSpPr>
          <p:grpSpPr>
            <a:xfrm rot="2603062">
              <a:off x="242272" y="1514587"/>
              <a:ext cx="180704" cy="180704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10175" lIns="10175" bIns="10175" rIns="10175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true" flipV="false" rot="3146889">
              <a:off x="526996" y="91317"/>
              <a:ext cx="1168835" cy="1905201"/>
            </a:xfrm>
            <a:custGeom>
              <a:avLst/>
              <a:gdLst/>
              <a:ahLst/>
              <a:cxnLst/>
              <a:rect r="r" b="b" t="t" l="l"/>
              <a:pathLst>
                <a:path h="1905201" w="1168835">
                  <a:moveTo>
                    <a:pt x="1168835" y="0"/>
                  </a:moveTo>
                  <a:lnTo>
                    <a:pt x="0" y="0"/>
                  </a:lnTo>
                  <a:lnTo>
                    <a:pt x="0" y="1905201"/>
                  </a:lnTo>
                  <a:lnTo>
                    <a:pt x="1168835" y="1905201"/>
                  </a:lnTo>
                  <a:lnTo>
                    <a:pt x="1168835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251032">
            <a:off x="681068" y="3334389"/>
            <a:ext cx="6549287" cy="4171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49"/>
              </a:lnSpc>
            </a:pPr>
            <a:r>
              <a:rPr lang="en-US" sz="7892">
                <a:solidFill>
                  <a:srgbClr val="000000"/>
                </a:solidFill>
                <a:latin typeface="Bobby Jones"/>
              </a:rPr>
              <a:t>null </a:t>
            </a:r>
          </a:p>
          <a:p>
            <a:pPr algn="ctr">
              <a:lnSpc>
                <a:spcPts val="11049"/>
              </a:lnSpc>
            </a:pPr>
            <a:r>
              <a:rPr lang="en-US" sz="7892">
                <a:solidFill>
                  <a:srgbClr val="000000"/>
                </a:solidFill>
                <a:latin typeface="Bobby Jones"/>
              </a:rPr>
              <a:t>values</a:t>
            </a:r>
          </a:p>
          <a:p>
            <a:pPr algn="ctr">
              <a:lnSpc>
                <a:spcPts val="11049"/>
              </a:lnSpc>
              <a:spcBef>
                <a:spcPct val="0"/>
              </a:spcBef>
            </a:pPr>
            <a:r>
              <a:rPr lang="en-US" sz="7892">
                <a:solidFill>
                  <a:srgbClr val="000000"/>
                </a:solidFill>
                <a:latin typeface="Bobby Jones"/>
              </a:rPr>
              <a:t>handling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-427360">
            <a:off x="9894280" y="1649961"/>
            <a:ext cx="6283148" cy="6987078"/>
          </a:xfrm>
          <a:custGeom>
            <a:avLst/>
            <a:gdLst/>
            <a:ahLst/>
            <a:cxnLst/>
            <a:rect r="r" b="b" t="t" l="l"/>
            <a:pathLst>
              <a:path h="6987078" w="6283148">
                <a:moveTo>
                  <a:pt x="0" y="0"/>
                </a:moveTo>
                <a:lnTo>
                  <a:pt x="6283148" y="0"/>
                </a:lnTo>
                <a:lnTo>
                  <a:pt x="6283148" y="6987078"/>
                </a:lnTo>
                <a:lnTo>
                  <a:pt x="0" y="698707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-8339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C2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4198" y="-1705694"/>
            <a:ext cx="20256397" cy="13698388"/>
            <a:chOff x="0" y="0"/>
            <a:chExt cx="27008529" cy="18264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08529" cy="18264518"/>
            </a:xfrm>
            <a:custGeom>
              <a:avLst/>
              <a:gdLst/>
              <a:ahLst/>
              <a:cxnLst/>
              <a:rect r="r" b="b" t="t" l="l"/>
              <a:pathLst>
                <a:path h="18264518" w="27008529">
                  <a:moveTo>
                    <a:pt x="0" y="0"/>
                  </a:moveTo>
                  <a:lnTo>
                    <a:pt x="27008529" y="0"/>
                  </a:lnTo>
                  <a:lnTo>
                    <a:pt x="27008529" y="18264518"/>
                  </a:lnTo>
                  <a:lnTo>
                    <a:pt x="0" y="18264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387301" y="868290"/>
              <a:ext cx="15609466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15609466">
                  <a:moveTo>
                    <a:pt x="0" y="0"/>
                  </a:moveTo>
                  <a:lnTo>
                    <a:pt x="15609467" y="0"/>
                  </a:lnTo>
                  <a:lnTo>
                    <a:pt x="15609467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35067" y="868290"/>
              <a:ext cx="9352234" cy="15609466"/>
            </a:xfrm>
            <a:custGeom>
              <a:avLst/>
              <a:gdLst/>
              <a:ahLst/>
              <a:cxnLst/>
              <a:rect r="r" b="b" t="t" l="l"/>
              <a:pathLst>
                <a:path h="15609466" w="9352234">
                  <a:moveTo>
                    <a:pt x="0" y="0"/>
                  </a:moveTo>
                  <a:lnTo>
                    <a:pt x="9352234" y="0"/>
                  </a:lnTo>
                  <a:lnTo>
                    <a:pt x="9352234" y="15609466"/>
                  </a:lnTo>
                  <a:lnTo>
                    <a:pt x="0" y="1560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9000"/>
              </a:blip>
              <a:stretch>
                <a:fillRect l="0" t="0" r="-6690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true" flipV="false" rot="-679758">
            <a:off x="2959002" y="-503827"/>
            <a:ext cx="9309692" cy="2601142"/>
          </a:xfrm>
          <a:custGeom>
            <a:avLst/>
            <a:gdLst/>
            <a:ahLst/>
            <a:cxnLst/>
            <a:rect r="r" b="b" t="t" l="l"/>
            <a:pathLst>
              <a:path h="2601142" w="9309692">
                <a:moveTo>
                  <a:pt x="9309692" y="0"/>
                </a:moveTo>
                <a:lnTo>
                  <a:pt x="0" y="0"/>
                </a:lnTo>
                <a:lnTo>
                  <a:pt x="0" y="2601142"/>
                </a:lnTo>
                <a:lnTo>
                  <a:pt x="9309692" y="2601142"/>
                </a:lnTo>
                <a:lnTo>
                  <a:pt x="9309692" y="0"/>
                </a:lnTo>
                <a:close/>
              </a:path>
            </a:pathLst>
          </a:custGeom>
          <a:blipFill>
            <a:blip r:embed="rId5">
              <a:alphaModFix amt="8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9491" b="-27413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85817">
            <a:off x="-15866" y="1142410"/>
            <a:ext cx="8796223" cy="8975737"/>
          </a:xfrm>
          <a:custGeom>
            <a:avLst/>
            <a:gdLst/>
            <a:ahLst/>
            <a:cxnLst/>
            <a:rect r="r" b="b" t="t" l="l"/>
            <a:pathLst>
              <a:path h="8975737" w="8796223">
                <a:moveTo>
                  <a:pt x="0" y="0"/>
                </a:moveTo>
                <a:lnTo>
                  <a:pt x="8796222" y="0"/>
                </a:lnTo>
                <a:lnTo>
                  <a:pt x="8796222" y="8975737"/>
                </a:lnTo>
                <a:lnTo>
                  <a:pt x="0" y="89757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431094">
            <a:off x="7789444" y="-65382"/>
            <a:ext cx="10098998" cy="10305100"/>
          </a:xfrm>
          <a:custGeom>
            <a:avLst/>
            <a:gdLst/>
            <a:ahLst/>
            <a:cxnLst/>
            <a:rect r="r" b="b" t="t" l="l"/>
            <a:pathLst>
              <a:path h="10305100" w="10098998">
                <a:moveTo>
                  <a:pt x="0" y="0"/>
                </a:moveTo>
                <a:lnTo>
                  <a:pt x="10098998" y="0"/>
                </a:lnTo>
                <a:lnTo>
                  <a:pt x="10098998" y="10305100"/>
                </a:lnTo>
                <a:lnTo>
                  <a:pt x="0" y="103051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-1443256">
            <a:off x="11589413" y="-436653"/>
            <a:ext cx="2231084" cy="2095589"/>
            <a:chOff x="0" y="0"/>
            <a:chExt cx="2974778" cy="2794119"/>
          </a:xfrm>
        </p:grpSpPr>
        <p:sp>
          <p:nvSpPr>
            <p:cNvPr name="Freeform 10" id="10"/>
            <p:cNvSpPr/>
            <p:nvPr/>
          </p:nvSpPr>
          <p:spPr>
            <a:xfrm flipH="false" flipV="false" rot="2603062">
              <a:off x="214368" y="1917089"/>
              <a:ext cx="461555" cy="461555"/>
            </a:xfrm>
            <a:custGeom>
              <a:avLst/>
              <a:gdLst/>
              <a:ahLst/>
              <a:cxnLst/>
              <a:rect r="r" b="b" t="t" l="l"/>
              <a:pathLst>
                <a:path h="461555" w="461555">
                  <a:moveTo>
                    <a:pt x="0" y="0"/>
                  </a:moveTo>
                  <a:lnTo>
                    <a:pt x="461554" y="0"/>
                  </a:lnTo>
                  <a:lnTo>
                    <a:pt x="461554" y="461555"/>
                  </a:lnTo>
                  <a:lnTo>
                    <a:pt x="0" y="4615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1" id="11"/>
            <p:cNvGrpSpPr/>
            <p:nvPr/>
          </p:nvGrpSpPr>
          <p:grpSpPr>
            <a:xfrm rot="2603062">
              <a:off x="324229" y="2026950"/>
              <a:ext cx="241833" cy="241833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10175" lIns="10175" bIns="10175" rIns="10175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true" flipV="false" rot="3146889">
              <a:off x="705272" y="122208"/>
              <a:ext cx="1564235" cy="2549703"/>
            </a:xfrm>
            <a:custGeom>
              <a:avLst/>
              <a:gdLst/>
              <a:ahLst/>
              <a:cxnLst/>
              <a:rect r="r" b="b" t="t" l="l"/>
              <a:pathLst>
                <a:path h="2549703" w="1564235">
                  <a:moveTo>
                    <a:pt x="1564235" y="0"/>
                  </a:moveTo>
                  <a:lnTo>
                    <a:pt x="0" y="0"/>
                  </a:lnTo>
                  <a:lnTo>
                    <a:pt x="0" y="2549703"/>
                  </a:lnTo>
                  <a:lnTo>
                    <a:pt x="1564235" y="2549703"/>
                  </a:lnTo>
                  <a:lnTo>
                    <a:pt x="1564235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-580503">
            <a:off x="4202176" y="1157652"/>
            <a:ext cx="1667121" cy="1565876"/>
            <a:chOff x="0" y="0"/>
            <a:chExt cx="2222828" cy="2087835"/>
          </a:xfrm>
        </p:grpSpPr>
        <p:sp>
          <p:nvSpPr>
            <p:cNvPr name="Freeform 16" id="16"/>
            <p:cNvSpPr/>
            <p:nvPr/>
          </p:nvSpPr>
          <p:spPr>
            <a:xfrm flipH="false" flipV="false" rot="2603062">
              <a:off x="160181" y="1432496"/>
              <a:ext cx="344885" cy="344885"/>
            </a:xfrm>
            <a:custGeom>
              <a:avLst/>
              <a:gdLst/>
              <a:ahLst/>
              <a:cxnLst/>
              <a:rect r="r" b="b" t="t" l="l"/>
              <a:pathLst>
                <a:path h="344885" w="344885">
                  <a:moveTo>
                    <a:pt x="0" y="0"/>
                  </a:moveTo>
                  <a:lnTo>
                    <a:pt x="344885" y="0"/>
                  </a:lnTo>
                  <a:lnTo>
                    <a:pt x="344885" y="344886"/>
                  </a:lnTo>
                  <a:lnTo>
                    <a:pt x="0" y="3448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7" id="17"/>
            <p:cNvGrpSpPr/>
            <p:nvPr/>
          </p:nvGrpSpPr>
          <p:grpSpPr>
            <a:xfrm rot="2603062">
              <a:off x="242272" y="1514587"/>
              <a:ext cx="180704" cy="180704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10175" lIns="10175" bIns="10175" rIns="10175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true" flipV="false" rot="3146889">
              <a:off x="526996" y="91317"/>
              <a:ext cx="1168835" cy="1905201"/>
            </a:xfrm>
            <a:custGeom>
              <a:avLst/>
              <a:gdLst/>
              <a:ahLst/>
              <a:cxnLst/>
              <a:rect r="r" b="b" t="t" l="l"/>
              <a:pathLst>
                <a:path h="1905201" w="1168835">
                  <a:moveTo>
                    <a:pt x="1168835" y="0"/>
                  </a:moveTo>
                  <a:lnTo>
                    <a:pt x="0" y="0"/>
                  </a:lnTo>
                  <a:lnTo>
                    <a:pt x="0" y="1905201"/>
                  </a:lnTo>
                  <a:lnTo>
                    <a:pt x="1168835" y="1905201"/>
                  </a:lnTo>
                  <a:lnTo>
                    <a:pt x="1168835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701559">
            <a:off x="638688" y="5542817"/>
            <a:ext cx="7487115" cy="1466416"/>
          </a:xfrm>
          <a:custGeom>
            <a:avLst/>
            <a:gdLst/>
            <a:ahLst/>
            <a:cxnLst/>
            <a:rect r="r" b="b" t="t" l="l"/>
            <a:pathLst>
              <a:path h="1466416" w="7487115">
                <a:moveTo>
                  <a:pt x="0" y="0"/>
                </a:moveTo>
                <a:lnTo>
                  <a:pt x="7487114" y="0"/>
                </a:lnTo>
                <a:lnTo>
                  <a:pt x="7487114" y="1466416"/>
                </a:lnTo>
                <a:lnTo>
                  <a:pt x="0" y="146641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18919" t="0" r="-2290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663427">
            <a:off x="9485998" y="2838093"/>
            <a:ext cx="6272676" cy="5584370"/>
          </a:xfrm>
          <a:custGeom>
            <a:avLst/>
            <a:gdLst/>
            <a:ahLst/>
            <a:cxnLst/>
            <a:rect r="r" b="b" t="t" l="l"/>
            <a:pathLst>
              <a:path h="5584370" w="6272676">
                <a:moveTo>
                  <a:pt x="0" y="0"/>
                </a:moveTo>
                <a:lnTo>
                  <a:pt x="6272677" y="0"/>
                </a:lnTo>
                <a:lnTo>
                  <a:pt x="6272677" y="5584371"/>
                </a:lnTo>
                <a:lnTo>
                  <a:pt x="0" y="558437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270402">
            <a:off x="1208931" y="2979616"/>
            <a:ext cx="5411349" cy="1609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sz="3004">
                <a:solidFill>
                  <a:srgbClr val="000000"/>
                </a:solidFill>
                <a:latin typeface="AC Diary Girl Bold"/>
              </a:rPr>
              <a:t>drop the rows to handle the</a:t>
            </a:r>
          </a:p>
          <a:p>
            <a:pPr algn="ctr">
              <a:lnSpc>
                <a:spcPts val="4206"/>
              </a:lnSpc>
              <a:spcBef>
                <a:spcPct val="0"/>
              </a:spcBef>
            </a:pPr>
            <a:r>
              <a:rPr lang="en-US" sz="3004">
                <a:solidFill>
                  <a:srgbClr val="000000"/>
                </a:solidFill>
                <a:latin typeface="AC Diary Girl Bold"/>
              </a:rPr>
              <a:t>null values according to data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6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8500" y="436903"/>
            <a:ext cx="17311001" cy="9413194"/>
            <a:chOff x="0" y="0"/>
            <a:chExt cx="23081335" cy="12550926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3081335" cy="12550926"/>
              <a:chOff x="0" y="0"/>
              <a:chExt cx="4559276" cy="247919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559276" cy="2479195"/>
              </a:xfrm>
              <a:custGeom>
                <a:avLst/>
                <a:gdLst/>
                <a:ahLst/>
                <a:cxnLst/>
                <a:rect r="r" b="b" t="t" l="l"/>
                <a:pathLst>
                  <a:path h="2479195" w="4559276">
                    <a:moveTo>
                      <a:pt x="0" y="0"/>
                    </a:moveTo>
                    <a:lnTo>
                      <a:pt x="4559276" y="0"/>
                    </a:lnTo>
                    <a:lnTo>
                      <a:pt x="4559276" y="2479195"/>
                    </a:lnTo>
                    <a:lnTo>
                      <a:pt x="0" y="2479195"/>
                    </a:lnTo>
                    <a:close/>
                  </a:path>
                </a:pathLst>
              </a:custGeom>
              <a:solidFill>
                <a:srgbClr val="E1A06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4559276" cy="25172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-10800000">
              <a:off x="0" y="0"/>
              <a:ext cx="12550926" cy="5729337"/>
            </a:xfrm>
            <a:custGeom>
              <a:avLst/>
              <a:gdLst/>
              <a:ahLst/>
              <a:cxnLst/>
              <a:rect r="r" b="b" t="t" l="l"/>
              <a:pathLst>
                <a:path h="5729337" w="12550926">
                  <a:moveTo>
                    <a:pt x="0" y="0"/>
                  </a:moveTo>
                  <a:lnTo>
                    <a:pt x="12550926" y="0"/>
                  </a:lnTo>
                  <a:lnTo>
                    <a:pt x="12550926" y="5729337"/>
                  </a:lnTo>
                  <a:lnTo>
                    <a:pt x="0" y="5729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158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10800000">
              <a:off x="10710226" y="0"/>
              <a:ext cx="12371108" cy="5698182"/>
            </a:xfrm>
            <a:custGeom>
              <a:avLst/>
              <a:gdLst/>
              <a:ahLst/>
              <a:cxnLst/>
              <a:rect r="r" b="b" t="t" l="l"/>
              <a:pathLst>
                <a:path h="5698182" w="12371108">
                  <a:moveTo>
                    <a:pt x="0" y="0"/>
                  </a:moveTo>
                  <a:lnTo>
                    <a:pt x="12371109" y="0"/>
                  </a:lnTo>
                  <a:lnTo>
                    <a:pt x="12371109" y="5698182"/>
                  </a:lnTo>
                  <a:lnTo>
                    <a:pt x="0" y="5698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453" t="-546" r="0" b="-21698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951999" y="2970000"/>
            <a:ext cx="4307834" cy="5009109"/>
          </a:xfrm>
          <a:custGeom>
            <a:avLst/>
            <a:gdLst/>
            <a:ahLst/>
            <a:cxnLst/>
            <a:rect r="r" b="b" t="t" l="l"/>
            <a:pathLst>
              <a:path h="5009109" w="4307834">
                <a:moveTo>
                  <a:pt x="0" y="0"/>
                </a:moveTo>
                <a:lnTo>
                  <a:pt x="4307834" y="0"/>
                </a:lnTo>
                <a:lnTo>
                  <a:pt x="4307834" y="5009109"/>
                </a:lnTo>
                <a:lnTo>
                  <a:pt x="0" y="50091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11452" y="904176"/>
            <a:ext cx="11506848" cy="2547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72"/>
              </a:lnSpc>
            </a:pPr>
            <a:r>
              <a:rPr lang="en-US" sz="10400">
                <a:solidFill>
                  <a:srgbClr val="1D1D1D"/>
                </a:solidFill>
                <a:latin typeface="Bobby Jones"/>
              </a:rPr>
              <a:t>feature </a:t>
            </a:r>
          </a:p>
          <a:p>
            <a:pPr algn="l">
              <a:lnSpc>
                <a:spcPts val="9672"/>
              </a:lnSpc>
            </a:pPr>
            <a:r>
              <a:rPr lang="en-US" sz="10400">
                <a:solidFill>
                  <a:srgbClr val="1D1D1D"/>
                </a:solidFill>
                <a:latin typeface="Bobby Jones"/>
              </a:rPr>
              <a:t>               engineering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25132" y="5429527"/>
            <a:ext cx="8790805" cy="3607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9"/>
              </a:lnSpc>
            </a:pPr>
            <a:r>
              <a:rPr lang="en-US" sz="4766">
                <a:solidFill>
                  <a:srgbClr val="1D1D1D"/>
                </a:solidFill>
                <a:latin typeface="Nourd"/>
              </a:rPr>
              <a:t>It is the  the process of creating new features or transforming existing features to improve the performance of a machine-learning model.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DAGIryy1drs</dc:identifier>
  <dcterms:modified xsi:type="dcterms:W3CDTF">2011-08-01T06:04:30Z</dcterms:modified>
  <cp:revision>1</cp:revision>
  <dc:title>FAST TAG FRAUD DETECTION</dc:title>
</cp:coreProperties>
</file>